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89" r:id="rId2"/>
    <p:sldId id="278" r:id="rId3"/>
    <p:sldId id="280" r:id="rId4"/>
    <p:sldId id="283" r:id="rId5"/>
    <p:sldId id="286" r:id="rId6"/>
    <p:sldId id="291" r:id="rId7"/>
    <p:sldId id="292" r:id="rId8"/>
    <p:sldId id="287" r:id="rId9"/>
    <p:sldId id="295" r:id="rId10"/>
    <p:sldId id="293" r:id="rId11"/>
    <p:sldId id="294" r:id="rId12"/>
    <p:sldId id="298" r:id="rId13"/>
    <p:sldId id="299" r:id="rId14"/>
    <p:sldId id="300" r:id="rId15"/>
    <p:sldId id="301" r:id="rId16"/>
    <p:sldId id="302" r:id="rId17"/>
    <p:sldId id="305" r:id="rId18"/>
    <p:sldId id="303" r:id="rId19"/>
    <p:sldId id="304" r:id="rId20"/>
    <p:sldId id="306" r:id="rId21"/>
    <p:sldId id="296" r:id="rId22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200" kern="1200">
        <a:solidFill>
          <a:srgbClr val="003366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200" kern="1200">
        <a:solidFill>
          <a:srgbClr val="003366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200" kern="1200">
        <a:solidFill>
          <a:srgbClr val="003366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200" kern="1200">
        <a:solidFill>
          <a:srgbClr val="003366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200" kern="1200">
        <a:solidFill>
          <a:srgbClr val="0033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033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033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033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033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B4E29A"/>
    <a:srgbClr val="00CC00"/>
    <a:srgbClr val="006699"/>
    <a:srgbClr val="C1EFFF"/>
    <a:srgbClr val="506FE2"/>
    <a:srgbClr val="F40CD3"/>
    <a:srgbClr val="4D4D4D"/>
  </p:clrMru>
</p:presentationPr>
</file>

<file path=ppt/tableStyles.xml><?xml version="1.0" encoding="utf-8"?>
<a:tblStyleLst xmlns:a="http://schemas.openxmlformats.org/drawingml/2006/main" def="{5C22544A-7EE6-4342-B048-85BDC9FD1C3A}"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ACC90A-4A0D-4296-A3B3-E112FB13AA6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C1C71D-7442-4150-B829-C235B07D6B38}">
      <dgm:prSet phldrT="[Текст]"/>
      <dgm:spPr>
        <a:solidFill>
          <a:srgbClr val="FF0000"/>
        </a:solidFill>
      </dgm:spPr>
      <dgm:t>
        <a:bodyPr/>
        <a:lstStyle/>
        <a:p>
          <a:r>
            <a:rPr lang="en-US" smtClean="0">
              <a:solidFill>
                <a:srgbClr val="003366"/>
              </a:solidFill>
            </a:rPr>
            <a:t>I</a:t>
          </a:r>
          <a:r>
            <a:rPr lang="ru-RU" smtClean="0">
              <a:solidFill>
                <a:srgbClr val="003366"/>
              </a:solidFill>
            </a:rPr>
            <a:t>.</a:t>
          </a:r>
          <a:endParaRPr lang="ru-RU" dirty="0">
            <a:solidFill>
              <a:srgbClr val="003366"/>
            </a:solidFill>
          </a:endParaRPr>
        </a:p>
      </dgm:t>
    </dgm:pt>
    <dgm:pt modelId="{ACABB541-BAF3-4527-88A2-9D1B5D6D4CD8}" type="parTrans" cxnId="{521E3FED-19AD-4358-9CC9-77E5B7C0CC16}">
      <dgm:prSet/>
      <dgm:spPr/>
      <dgm:t>
        <a:bodyPr/>
        <a:lstStyle/>
        <a:p>
          <a:endParaRPr lang="ru-RU"/>
        </a:p>
      </dgm:t>
    </dgm:pt>
    <dgm:pt modelId="{34E279F8-DAAC-4199-9FCA-72537DFCD303}" type="sibTrans" cxnId="{521E3FED-19AD-4358-9CC9-77E5B7C0CC16}">
      <dgm:prSet/>
      <dgm:spPr/>
      <dgm:t>
        <a:bodyPr/>
        <a:lstStyle/>
        <a:p>
          <a:endParaRPr lang="ru-RU"/>
        </a:p>
      </dgm:t>
    </dgm:pt>
    <dgm:pt modelId="{4E177B62-32B5-4F11-9935-BFCF7D1F870A}">
      <dgm:prSet phldrT="[Текст]"/>
      <dgm:spPr>
        <a:solidFill>
          <a:srgbClr val="C00000">
            <a:alpha val="42000"/>
          </a:srgbClr>
        </a:solidFill>
      </dgm:spPr>
      <dgm:t>
        <a:bodyPr/>
        <a:lstStyle/>
        <a:p>
          <a:r>
            <a:rPr lang="ru-RU" dirty="0" smtClean="0"/>
            <a:t>Преобладание государственных  форм организации дошкольного образования</a:t>
          </a:r>
          <a:endParaRPr lang="ru-RU" dirty="0"/>
        </a:p>
      </dgm:t>
    </dgm:pt>
    <dgm:pt modelId="{8A7FBB26-17CF-4309-814B-3E01D8211E75}" type="parTrans" cxnId="{752C800B-0981-4595-8D2B-6515325CC253}">
      <dgm:prSet/>
      <dgm:spPr/>
      <dgm:t>
        <a:bodyPr/>
        <a:lstStyle/>
        <a:p>
          <a:endParaRPr lang="ru-RU"/>
        </a:p>
      </dgm:t>
    </dgm:pt>
    <dgm:pt modelId="{D443F0F2-EDF5-4F1B-A8F4-D3551F658E62}" type="sibTrans" cxnId="{752C800B-0981-4595-8D2B-6515325CC253}">
      <dgm:prSet/>
      <dgm:spPr/>
      <dgm:t>
        <a:bodyPr/>
        <a:lstStyle/>
        <a:p>
          <a:endParaRPr lang="ru-RU"/>
        </a:p>
      </dgm:t>
    </dgm:pt>
    <dgm:pt modelId="{71C3B31C-8AAE-4747-BE01-FD2CA1C95ADA}">
      <dgm:prSet phldrT="[Текст]"/>
      <dgm:spPr>
        <a:solidFill>
          <a:srgbClr val="FFFF00"/>
        </a:solidFill>
      </dgm:spPr>
      <dgm:t>
        <a:bodyPr/>
        <a:lstStyle/>
        <a:p>
          <a:r>
            <a:rPr lang="en-US" smtClean="0">
              <a:solidFill>
                <a:srgbClr val="003366"/>
              </a:solidFill>
            </a:rPr>
            <a:t>II.</a:t>
          </a:r>
          <a:endParaRPr lang="ru-RU" dirty="0">
            <a:solidFill>
              <a:srgbClr val="003366"/>
            </a:solidFill>
          </a:endParaRPr>
        </a:p>
      </dgm:t>
    </dgm:pt>
    <dgm:pt modelId="{EA2096B2-73EF-4CDE-8F97-E100D7FACC3B}" type="parTrans" cxnId="{1193CCC7-CDAD-4F6A-95A8-CC966AF4B9FA}">
      <dgm:prSet/>
      <dgm:spPr/>
      <dgm:t>
        <a:bodyPr/>
        <a:lstStyle/>
        <a:p>
          <a:endParaRPr lang="ru-RU"/>
        </a:p>
      </dgm:t>
    </dgm:pt>
    <dgm:pt modelId="{CC152DE7-F702-46FE-8FB9-EFE543394FAE}" type="sibTrans" cxnId="{1193CCC7-CDAD-4F6A-95A8-CC966AF4B9FA}">
      <dgm:prSet/>
      <dgm:spPr/>
      <dgm:t>
        <a:bodyPr/>
        <a:lstStyle/>
        <a:p>
          <a:endParaRPr lang="ru-RU"/>
        </a:p>
      </dgm:t>
    </dgm:pt>
    <dgm:pt modelId="{FF7A70F2-DBA2-43AE-8ADB-EDF052C9FA5D}">
      <dgm:prSet phldrT="[Текст]"/>
      <dgm:spPr>
        <a:solidFill>
          <a:srgbClr val="FFFF00">
            <a:alpha val="45000"/>
          </a:srgbClr>
        </a:solidFill>
      </dgm:spPr>
      <dgm:t>
        <a:bodyPr/>
        <a:lstStyle/>
        <a:p>
          <a:r>
            <a:rPr lang="ru-RU" dirty="0" smtClean="0"/>
            <a:t>Отмечается позитивная тенденция за счет открытия новых ДОУ и развития иных форм дошкольного образования</a:t>
          </a:r>
          <a:endParaRPr lang="ru-RU" dirty="0"/>
        </a:p>
      </dgm:t>
    </dgm:pt>
    <dgm:pt modelId="{6508027E-8279-413B-9C82-1F6A9F4F08D4}" type="parTrans" cxnId="{1D4A1B14-A05E-47F6-946D-E49B64DC211A}">
      <dgm:prSet/>
      <dgm:spPr/>
      <dgm:t>
        <a:bodyPr/>
        <a:lstStyle/>
        <a:p>
          <a:endParaRPr lang="ru-RU"/>
        </a:p>
      </dgm:t>
    </dgm:pt>
    <dgm:pt modelId="{BEFD8AC7-0AD2-4786-9DE7-2DD1E5A1DB2D}" type="sibTrans" cxnId="{1D4A1B14-A05E-47F6-946D-E49B64DC211A}">
      <dgm:prSet/>
      <dgm:spPr/>
      <dgm:t>
        <a:bodyPr/>
        <a:lstStyle/>
        <a:p>
          <a:endParaRPr lang="ru-RU"/>
        </a:p>
      </dgm:t>
    </dgm:pt>
    <dgm:pt modelId="{9BFD6143-6786-46E5-A291-12BB55BB1A2E}">
      <dgm:prSet phldrT="[Текст]"/>
      <dgm:spPr>
        <a:solidFill>
          <a:srgbClr val="00B050"/>
        </a:solidFill>
      </dgm:spPr>
      <dgm:t>
        <a:bodyPr/>
        <a:lstStyle/>
        <a:p>
          <a:r>
            <a:rPr lang="en-US" smtClean="0">
              <a:solidFill>
                <a:srgbClr val="003366"/>
              </a:solidFill>
            </a:rPr>
            <a:t>III.</a:t>
          </a:r>
          <a:endParaRPr lang="ru-RU" dirty="0">
            <a:solidFill>
              <a:srgbClr val="003366"/>
            </a:solidFill>
          </a:endParaRPr>
        </a:p>
      </dgm:t>
    </dgm:pt>
    <dgm:pt modelId="{8CD2D805-4149-457F-AC2E-50AEE792674B}" type="parTrans" cxnId="{ECE0A77F-DDB6-4E5D-B4A1-59D5866BF36E}">
      <dgm:prSet/>
      <dgm:spPr/>
      <dgm:t>
        <a:bodyPr/>
        <a:lstStyle/>
        <a:p>
          <a:endParaRPr lang="ru-RU"/>
        </a:p>
      </dgm:t>
    </dgm:pt>
    <dgm:pt modelId="{4BC83BB5-CB1D-4C53-B657-211331020F8D}" type="sibTrans" cxnId="{ECE0A77F-DDB6-4E5D-B4A1-59D5866BF36E}">
      <dgm:prSet/>
      <dgm:spPr/>
      <dgm:t>
        <a:bodyPr/>
        <a:lstStyle/>
        <a:p>
          <a:endParaRPr lang="ru-RU"/>
        </a:p>
      </dgm:t>
    </dgm:pt>
    <dgm:pt modelId="{D6957D00-AF5E-4919-A696-AD17024E7E6B}">
      <dgm:prSet phldrT="[Текст]"/>
      <dgm:spPr>
        <a:solidFill>
          <a:srgbClr val="00B050">
            <a:alpha val="52000"/>
          </a:srgbClr>
        </a:solidFill>
      </dgm:spPr>
      <dgm:t>
        <a:bodyPr/>
        <a:lstStyle/>
        <a:p>
          <a:r>
            <a:rPr lang="ru-RU" dirty="0" smtClean="0"/>
            <a:t>Вариативность форм дошкольного образования: формальных и неформальных</a:t>
          </a:r>
          <a:endParaRPr lang="ru-RU" dirty="0"/>
        </a:p>
      </dgm:t>
    </dgm:pt>
    <dgm:pt modelId="{044B5FDF-DEFB-4937-AB4F-3CE7FB148C40}" type="parTrans" cxnId="{80B7DEA2-31D0-491F-80A9-234FF5938A16}">
      <dgm:prSet/>
      <dgm:spPr/>
      <dgm:t>
        <a:bodyPr/>
        <a:lstStyle/>
        <a:p>
          <a:endParaRPr lang="ru-RU"/>
        </a:p>
      </dgm:t>
    </dgm:pt>
    <dgm:pt modelId="{45D97CB1-8D4B-4457-9ADA-E49EB1587F66}" type="sibTrans" cxnId="{80B7DEA2-31D0-491F-80A9-234FF5938A16}">
      <dgm:prSet/>
      <dgm:spPr/>
      <dgm:t>
        <a:bodyPr/>
        <a:lstStyle/>
        <a:p>
          <a:endParaRPr lang="ru-RU"/>
        </a:p>
      </dgm:t>
    </dgm:pt>
    <dgm:pt modelId="{70DD94E8-C16F-4D50-970E-5A88C211A6C7}">
      <dgm:prSet phldrT="[Текст]"/>
      <dgm:spPr>
        <a:solidFill>
          <a:srgbClr val="F40CD3"/>
        </a:solidFill>
      </dgm:spPr>
      <dgm:t>
        <a:bodyPr/>
        <a:lstStyle/>
        <a:p>
          <a:r>
            <a:rPr lang="en-US" smtClean="0">
              <a:solidFill>
                <a:srgbClr val="003366"/>
              </a:solidFill>
            </a:rPr>
            <a:t>IV.</a:t>
          </a:r>
          <a:endParaRPr lang="ru-RU" dirty="0">
            <a:solidFill>
              <a:srgbClr val="003366"/>
            </a:solidFill>
          </a:endParaRPr>
        </a:p>
      </dgm:t>
    </dgm:pt>
    <dgm:pt modelId="{6D8E1488-DA82-4307-95BE-5A2FE9959FAC}" type="parTrans" cxnId="{8CFEAE72-6AB1-4DE6-985D-533038118360}">
      <dgm:prSet/>
      <dgm:spPr/>
      <dgm:t>
        <a:bodyPr/>
        <a:lstStyle/>
        <a:p>
          <a:endParaRPr lang="ru-RU"/>
        </a:p>
      </dgm:t>
    </dgm:pt>
    <dgm:pt modelId="{705D54ED-5A17-400D-8818-ACA99207BDBB}" type="sibTrans" cxnId="{8CFEAE72-6AB1-4DE6-985D-533038118360}">
      <dgm:prSet/>
      <dgm:spPr/>
      <dgm:t>
        <a:bodyPr/>
        <a:lstStyle/>
        <a:p>
          <a:endParaRPr lang="ru-RU"/>
        </a:p>
      </dgm:t>
    </dgm:pt>
    <dgm:pt modelId="{92F9A708-0E8B-437E-8352-7F88EB30FEBA}">
      <dgm:prSet phldrT="[Текст]"/>
      <dgm:spPr>
        <a:solidFill>
          <a:srgbClr val="F40CD3">
            <a:alpha val="47000"/>
          </a:srgbClr>
        </a:solidFill>
      </dgm:spPr>
      <dgm:t>
        <a:bodyPr/>
        <a:lstStyle/>
        <a:p>
          <a:r>
            <a:rPr lang="ru-RU" dirty="0" smtClean="0"/>
            <a:t>Вариативность содержания и программно-методического обеспечения дошкольного образования</a:t>
          </a:r>
          <a:endParaRPr lang="ru-RU" dirty="0"/>
        </a:p>
      </dgm:t>
    </dgm:pt>
    <dgm:pt modelId="{1299C91E-6ECE-4F3C-BF98-1DB773FE35E8}" type="parTrans" cxnId="{E23DA803-DD09-4F26-9C0A-EA89DF104FC2}">
      <dgm:prSet/>
      <dgm:spPr/>
      <dgm:t>
        <a:bodyPr/>
        <a:lstStyle/>
        <a:p>
          <a:endParaRPr lang="ru-RU"/>
        </a:p>
      </dgm:t>
    </dgm:pt>
    <dgm:pt modelId="{3FC5EC0B-3387-4E1D-89F5-CA98D10F754D}" type="sibTrans" cxnId="{E23DA803-DD09-4F26-9C0A-EA89DF104FC2}">
      <dgm:prSet/>
      <dgm:spPr/>
      <dgm:t>
        <a:bodyPr/>
        <a:lstStyle/>
        <a:p>
          <a:endParaRPr lang="ru-RU"/>
        </a:p>
      </dgm:t>
    </dgm:pt>
    <dgm:pt modelId="{E3F39C4F-C0A0-4D21-BF72-3E57DF3FAA68}" type="pres">
      <dgm:prSet presAssocID="{0FACC90A-4A0D-4296-A3B3-E112FB13AA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2101CC-E762-47DF-9A44-20CC2A263F4D}" type="pres">
      <dgm:prSet presAssocID="{2AC1C71D-7442-4150-B829-C235B07D6B38}" presName="linNode" presStyleCnt="0"/>
      <dgm:spPr/>
      <dgm:t>
        <a:bodyPr/>
        <a:lstStyle/>
        <a:p>
          <a:endParaRPr lang="ru-RU"/>
        </a:p>
      </dgm:t>
    </dgm:pt>
    <dgm:pt modelId="{10699553-CFDF-4929-96C6-F1BA862D9BCB}" type="pres">
      <dgm:prSet presAssocID="{2AC1C71D-7442-4150-B829-C235B07D6B38}" presName="parentText" presStyleLbl="node1" presStyleIdx="0" presStyleCnt="4" custScaleX="339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8C1ED-34F9-4CC9-A847-C12DB4A0FBB1}" type="pres">
      <dgm:prSet presAssocID="{2AC1C71D-7442-4150-B829-C235B07D6B38}" presName="descendantText" presStyleLbl="alignAccFollowNode1" presStyleIdx="0" presStyleCnt="4" custScaleX="154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BAC30-947F-4BE0-9BE4-F78A440FD007}" type="pres">
      <dgm:prSet presAssocID="{34E279F8-DAAC-4199-9FCA-72537DFCD303}" presName="sp" presStyleCnt="0"/>
      <dgm:spPr/>
      <dgm:t>
        <a:bodyPr/>
        <a:lstStyle/>
        <a:p>
          <a:endParaRPr lang="ru-RU"/>
        </a:p>
      </dgm:t>
    </dgm:pt>
    <dgm:pt modelId="{FBE388ED-769D-4CF3-9063-DE580F5A9B76}" type="pres">
      <dgm:prSet presAssocID="{71C3B31C-8AAE-4747-BE01-FD2CA1C95ADA}" presName="linNode" presStyleCnt="0"/>
      <dgm:spPr/>
      <dgm:t>
        <a:bodyPr/>
        <a:lstStyle/>
        <a:p>
          <a:endParaRPr lang="ru-RU"/>
        </a:p>
      </dgm:t>
    </dgm:pt>
    <dgm:pt modelId="{3E0198E5-480C-4D85-8ECE-9E3B0BD8B21C}" type="pres">
      <dgm:prSet presAssocID="{71C3B31C-8AAE-4747-BE01-FD2CA1C95ADA}" presName="parentText" presStyleLbl="node1" presStyleIdx="1" presStyleCnt="4" custFlipHor="1" custScaleX="289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CB217-B3D9-401E-9059-98076D4986CD}" type="pres">
      <dgm:prSet presAssocID="{71C3B31C-8AAE-4747-BE01-FD2CA1C95ADA}" presName="descendantText" presStyleLbl="alignAccFollowNode1" presStyleIdx="1" presStyleCnt="4" custScaleX="138908" custLinFactNeighborX="20635" custLinFactNeighborY="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20AD80-1702-489A-8498-AD2CE734A931}" type="pres">
      <dgm:prSet presAssocID="{CC152DE7-F702-46FE-8FB9-EFE543394FAE}" presName="sp" presStyleCnt="0"/>
      <dgm:spPr/>
      <dgm:t>
        <a:bodyPr/>
        <a:lstStyle/>
        <a:p>
          <a:endParaRPr lang="ru-RU"/>
        </a:p>
      </dgm:t>
    </dgm:pt>
    <dgm:pt modelId="{4032228C-097B-448E-9004-1DEDECBFD7A6}" type="pres">
      <dgm:prSet presAssocID="{9BFD6143-6786-46E5-A291-12BB55BB1A2E}" presName="linNode" presStyleCnt="0"/>
      <dgm:spPr/>
      <dgm:t>
        <a:bodyPr/>
        <a:lstStyle/>
        <a:p>
          <a:endParaRPr lang="ru-RU"/>
        </a:p>
      </dgm:t>
    </dgm:pt>
    <dgm:pt modelId="{D559CF7C-7A8C-4694-9C09-6CC07B0691C6}" type="pres">
      <dgm:prSet presAssocID="{9BFD6143-6786-46E5-A291-12BB55BB1A2E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83E222-E06F-4A52-B902-3E7F2A7749C1}" type="pres">
      <dgm:prSet presAssocID="{9BFD6143-6786-46E5-A291-12BB55BB1A2E}" presName="descendantText" presStyleLbl="alignAccFollowNode1" presStyleIdx="2" presStyleCnt="4" custScaleX="457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3DF2DB-4A70-4618-85AF-5C02A3FF94E0}" type="pres">
      <dgm:prSet presAssocID="{4BC83BB5-CB1D-4C53-B657-211331020F8D}" presName="sp" presStyleCnt="0"/>
      <dgm:spPr/>
      <dgm:t>
        <a:bodyPr/>
        <a:lstStyle/>
        <a:p>
          <a:endParaRPr lang="ru-RU"/>
        </a:p>
      </dgm:t>
    </dgm:pt>
    <dgm:pt modelId="{309268CC-1449-400E-8F57-862B1E05E036}" type="pres">
      <dgm:prSet presAssocID="{70DD94E8-C16F-4D50-970E-5A88C211A6C7}" presName="linNode" presStyleCnt="0"/>
      <dgm:spPr/>
      <dgm:t>
        <a:bodyPr/>
        <a:lstStyle/>
        <a:p>
          <a:endParaRPr lang="ru-RU"/>
        </a:p>
      </dgm:t>
    </dgm:pt>
    <dgm:pt modelId="{9EC98BD1-6EF9-4047-8E9C-DD12D83DD653}" type="pres">
      <dgm:prSet presAssocID="{70DD94E8-C16F-4D50-970E-5A88C211A6C7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D73A04-28B0-45B8-AFAD-DA298F818D19}" type="pres">
      <dgm:prSet presAssocID="{70DD94E8-C16F-4D50-970E-5A88C211A6C7}" presName="descendantText" presStyleLbl="alignAccFollowNode1" presStyleIdx="3" presStyleCnt="4" custScaleX="4833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3DA803-DD09-4F26-9C0A-EA89DF104FC2}" srcId="{70DD94E8-C16F-4D50-970E-5A88C211A6C7}" destId="{92F9A708-0E8B-437E-8352-7F88EB30FEBA}" srcOrd="0" destOrd="0" parTransId="{1299C91E-6ECE-4F3C-BF98-1DB773FE35E8}" sibTransId="{3FC5EC0B-3387-4E1D-89F5-CA98D10F754D}"/>
    <dgm:cxn modelId="{FF79E2D8-D72E-43F2-9242-54E05F0C6B5D}" type="presOf" srcId="{2AC1C71D-7442-4150-B829-C235B07D6B38}" destId="{10699553-CFDF-4929-96C6-F1BA862D9BCB}" srcOrd="0" destOrd="0" presId="urn:microsoft.com/office/officeart/2005/8/layout/vList5"/>
    <dgm:cxn modelId="{B4B2CF59-7B08-4F2A-946D-8B90EEF8BE28}" type="presOf" srcId="{70DD94E8-C16F-4D50-970E-5A88C211A6C7}" destId="{9EC98BD1-6EF9-4047-8E9C-DD12D83DD653}" srcOrd="0" destOrd="0" presId="urn:microsoft.com/office/officeart/2005/8/layout/vList5"/>
    <dgm:cxn modelId="{87D6E4F6-87C0-48F7-813D-FCF46B9A5CC7}" type="presOf" srcId="{9BFD6143-6786-46E5-A291-12BB55BB1A2E}" destId="{D559CF7C-7A8C-4694-9C09-6CC07B0691C6}" srcOrd="0" destOrd="0" presId="urn:microsoft.com/office/officeart/2005/8/layout/vList5"/>
    <dgm:cxn modelId="{ECE0A77F-DDB6-4E5D-B4A1-59D5866BF36E}" srcId="{0FACC90A-4A0D-4296-A3B3-E112FB13AA6C}" destId="{9BFD6143-6786-46E5-A291-12BB55BB1A2E}" srcOrd="2" destOrd="0" parTransId="{8CD2D805-4149-457F-AC2E-50AEE792674B}" sibTransId="{4BC83BB5-CB1D-4C53-B657-211331020F8D}"/>
    <dgm:cxn modelId="{521E3FED-19AD-4358-9CC9-77E5B7C0CC16}" srcId="{0FACC90A-4A0D-4296-A3B3-E112FB13AA6C}" destId="{2AC1C71D-7442-4150-B829-C235B07D6B38}" srcOrd="0" destOrd="0" parTransId="{ACABB541-BAF3-4527-88A2-9D1B5D6D4CD8}" sibTransId="{34E279F8-DAAC-4199-9FCA-72537DFCD303}"/>
    <dgm:cxn modelId="{8CFEAE72-6AB1-4DE6-985D-533038118360}" srcId="{0FACC90A-4A0D-4296-A3B3-E112FB13AA6C}" destId="{70DD94E8-C16F-4D50-970E-5A88C211A6C7}" srcOrd="3" destOrd="0" parTransId="{6D8E1488-DA82-4307-95BE-5A2FE9959FAC}" sibTransId="{705D54ED-5A17-400D-8818-ACA99207BDBB}"/>
    <dgm:cxn modelId="{80B7DEA2-31D0-491F-80A9-234FF5938A16}" srcId="{9BFD6143-6786-46E5-A291-12BB55BB1A2E}" destId="{D6957D00-AF5E-4919-A696-AD17024E7E6B}" srcOrd="0" destOrd="0" parTransId="{044B5FDF-DEFB-4937-AB4F-3CE7FB148C40}" sibTransId="{45D97CB1-8D4B-4457-9ADA-E49EB1587F66}"/>
    <dgm:cxn modelId="{C75E4DEA-8ED3-4BCE-A0F2-8580F4A049F5}" type="presOf" srcId="{4E177B62-32B5-4F11-9935-BFCF7D1F870A}" destId="{74A8C1ED-34F9-4CC9-A847-C12DB4A0FBB1}" srcOrd="0" destOrd="0" presId="urn:microsoft.com/office/officeart/2005/8/layout/vList5"/>
    <dgm:cxn modelId="{752C800B-0981-4595-8D2B-6515325CC253}" srcId="{2AC1C71D-7442-4150-B829-C235B07D6B38}" destId="{4E177B62-32B5-4F11-9935-BFCF7D1F870A}" srcOrd="0" destOrd="0" parTransId="{8A7FBB26-17CF-4309-814B-3E01D8211E75}" sibTransId="{D443F0F2-EDF5-4F1B-A8F4-D3551F658E62}"/>
    <dgm:cxn modelId="{AAF5A8C2-8F02-4452-88AD-A1AED993EF55}" type="presOf" srcId="{92F9A708-0E8B-437E-8352-7F88EB30FEBA}" destId="{48D73A04-28B0-45B8-AFAD-DA298F818D19}" srcOrd="0" destOrd="0" presId="urn:microsoft.com/office/officeart/2005/8/layout/vList5"/>
    <dgm:cxn modelId="{1193CCC7-CDAD-4F6A-95A8-CC966AF4B9FA}" srcId="{0FACC90A-4A0D-4296-A3B3-E112FB13AA6C}" destId="{71C3B31C-8AAE-4747-BE01-FD2CA1C95ADA}" srcOrd="1" destOrd="0" parTransId="{EA2096B2-73EF-4CDE-8F97-E100D7FACC3B}" sibTransId="{CC152DE7-F702-46FE-8FB9-EFE543394FAE}"/>
    <dgm:cxn modelId="{47DF9B62-EE55-47C8-8E9A-9F0028166A08}" type="presOf" srcId="{D6957D00-AF5E-4919-A696-AD17024E7E6B}" destId="{DA83E222-E06F-4A52-B902-3E7F2A7749C1}" srcOrd="0" destOrd="0" presId="urn:microsoft.com/office/officeart/2005/8/layout/vList5"/>
    <dgm:cxn modelId="{1CD378A3-4524-4546-BAAF-F375281ED0F4}" type="presOf" srcId="{0FACC90A-4A0D-4296-A3B3-E112FB13AA6C}" destId="{E3F39C4F-C0A0-4D21-BF72-3E57DF3FAA68}" srcOrd="0" destOrd="0" presId="urn:microsoft.com/office/officeart/2005/8/layout/vList5"/>
    <dgm:cxn modelId="{1D4A1B14-A05E-47F6-946D-E49B64DC211A}" srcId="{71C3B31C-8AAE-4747-BE01-FD2CA1C95ADA}" destId="{FF7A70F2-DBA2-43AE-8ADB-EDF052C9FA5D}" srcOrd="0" destOrd="0" parTransId="{6508027E-8279-413B-9C82-1F6A9F4F08D4}" sibTransId="{BEFD8AC7-0AD2-4786-9DE7-2DD1E5A1DB2D}"/>
    <dgm:cxn modelId="{5CC3444A-F001-4C4A-906C-B8BB394C4940}" type="presOf" srcId="{FF7A70F2-DBA2-43AE-8ADB-EDF052C9FA5D}" destId="{623CB217-B3D9-401E-9059-98076D4986CD}" srcOrd="0" destOrd="0" presId="urn:microsoft.com/office/officeart/2005/8/layout/vList5"/>
    <dgm:cxn modelId="{70BF2E2F-A697-4D5C-93C8-383F4BB100A9}" type="presOf" srcId="{71C3B31C-8AAE-4747-BE01-FD2CA1C95ADA}" destId="{3E0198E5-480C-4D85-8ECE-9E3B0BD8B21C}" srcOrd="0" destOrd="0" presId="urn:microsoft.com/office/officeart/2005/8/layout/vList5"/>
    <dgm:cxn modelId="{CAF2CC59-D3EF-4213-8ABF-A1C821561F19}" type="presParOf" srcId="{E3F39C4F-C0A0-4D21-BF72-3E57DF3FAA68}" destId="{392101CC-E762-47DF-9A44-20CC2A263F4D}" srcOrd="0" destOrd="0" presId="urn:microsoft.com/office/officeart/2005/8/layout/vList5"/>
    <dgm:cxn modelId="{2A16CBDE-2DD8-4786-AA1C-5A032B9809AB}" type="presParOf" srcId="{392101CC-E762-47DF-9A44-20CC2A263F4D}" destId="{10699553-CFDF-4929-96C6-F1BA862D9BCB}" srcOrd="0" destOrd="0" presId="urn:microsoft.com/office/officeart/2005/8/layout/vList5"/>
    <dgm:cxn modelId="{BDA6E8D6-4CA2-4E37-9E3E-D988486025F4}" type="presParOf" srcId="{392101CC-E762-47DF-9A44-20CC2A263F4D}" destId="{74A8C1ED-34F9-4CC9-A847-C12DB4A0FBB1}" srcOrd="1" destOrd="0" presId="urn:microsoft.com/office/officeart/2005/8/layout/vList5"/>
    <dgm:cxn modelId="{39258D41-F140-4ECF-BC6A-4518E6C57CDA}" type="presParOf" srcId="{E3F39C4F-C0A0-4D21-BF72-3E57DF3FAA68}" destId="{F43BAC30-947F-4BE0-9BE4-F78A440FD007}" srcOrd="1" destOrd="0" presId="urn:microsoft.com/office/officeart/2005/8/layout/vList5"/>
    <dgm:cxn modelId="{0F7D495A-B447-44E0-A776-83A07119A238}" type="presParOf" srcId="{E3F39C4F-C0A0-4D21-BF72-3E57DF3FAA68}" destId="{FBE388ED-769D-4CF3-9063-DE580F5A9B76}" srcOrd="2" destOrd="0" presId="urn:microsoft.com/office/officeart/2005/8/layout/vList5"/>
    <dgm:cxn modelId="{3C17A1DB-4F55-44B9-84C3-47FE8E7D8385}" type="presParOf" srcId="{FBE388ED-769D-4CF3-9063-DE580F5A9B76}" destId="{3E0198E5-480C-4D85-8ECE-9E3B0BD8B21C}" srcOrd="0" destOrd="0" presId="urn:microsoft.com/office/officeart/2005/8/layout/vList5"/>
    <dgm:cxn modelId="{B7240A8C-2AE6-43F6-8C0F-0AF0C5286910}" type="presParOf" srcId="{FBE388ED-769D-4CF3-9063-DE580F5A9B76}" destId="{623CB217-B3D9-401E-9059-98076D4986CD}" srcOrd="1" destOrd="0" presId="urn:microsoft.com/office/officeart/2005/8/layout/vList5"/>
    <dgm:cxn modelId="{FBCD78EA-C605-4715-8CA0-C8623B7101B8}" type="presParOf" srcId="{E3F39C4F-C0A0-4D21-BF72-3E57DF3FAA68}" destId="{BE20AD80-1702-489A-8498-AD2CE734A931}" srcOrd="3" destOrd="0" presId="urn:microsoft.com/office/officeart/2005/8/layout/vList5"/>
    <dgm:cxn modelId="{C411911B-7868-4A42-9A4B-BD60AD4ED8E5}" type="presParOf" srcId="{E3F39C4F-C0A0-4D21-BF72-3E57DF3FAA68}" destId="{4032228C-097B-448E-9004-1DEDECBFD7A6}" srcOrd="4" destOrd="0" presId="urn:microsoft.com/office/officeart/2005/8/layout/vList5"/>
    <dgm:cxn modelId="{09307554-0C6E-4165-AF9E-EB51D63EA19A}" type="presParOf" srcId="{4032228C-097B-448E-9004-1DEDECBFD7A6}" destId="{D559CF7C-7A8C-4694-9C09-6CC07B0691C6}" srcOrd="0" destOrd="0" presId="urn:microsoft.com/office/officeart/2005/8/layout/vList5"/>
    <dgm:cxn modelId="{8FE9C79F-0EE4-465E-AB50-848E752E4459}" type="presParOf" srcId="{4032228C-097B-448E-9004-1DEDECBFD7A6}" destId="{DA83E222-E06F-4A52-B902-3E7F2A7749C1}" srcOrd="1" destOrd="0" presId="urn:microsoft.com/office/officeart/2005/8/layout/vList5"/>
    <dgm:cxn modelId="{55BD0922-2671-42E0-8F36-0BB82E8C126B}" type="presParOf" srcId="{E3F39C4F-C0A0-4D21-BF72-3E57DF3FAA68}" destId="{F93DF2DB-4A70-4618-85AF-5C02A3FF94E0}" srcOrd="5" destOrd="0" presId="urn:microsoft.com/office/officeart/2005/8/layout/vList5"/>
    <dgm:cxn modelId="{C7023CAD-F915-4CC2-A9CD-EA1D97086B69}" type="presParOf" srcId="{E3F39C4F-C0A0-4D21-BF72-3E57DF3FAA68}" destId="{309268CC-1449-400E-8F57-862B1E05E036}" srcOrd="6" destOrd="0" presId="urn:microsoft.com/office/officeart/2005/8/layout/vList5"/>
    <dgm:cxn modelId="{32654268-5C74-4D74-AAFD-33AD5932E5C2}" type="presParOf" srcId="{309268CC-1449-400E-8F57-862B1E05E036}" destId="{9EC98BD1-6EF9-4047-8E9C-DD12D83DD653}" srcOrd="0" destOrd="0" presId="urn:microsoft.com/office/officeart/2005/8/layout/vList5"/>
    <dgm:cxn modelId="{E42AFEE0-6110-4A1E-8031-91425799DE08}" type="presParOf" srcId="{309268CC-1449-400E-8F57-862B1E05E036}" destId="{48D73A04-28B0-45B8-AFAD-DA298F818D1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3D5753-9FA7-4DD0-BBBA-9C00D9A59443}" type="doc">
      <dgm:prSet loTypeId="urn:microsoft.com/office/officeart/2005/8/layout/vProcess5" loCatId="process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711205C-75A0-4DE6-89C9-0C1A6C863CCD}">
      <dgm:prSet phldrT="[Текст]" custT="1"/>
      <dgm:spPr/>
      <dgm:t>
        <a:bodyPr/>
        <a:lstStyle/>
        <a:p>
          <a:r>
            <a:rPr lang="ru-RU" sz="2000" dirty="0" smtClean="0"/>
            <a:t>Разработка примерных </a:t>
          </a:r>
        </a:p>
        <a:p>
          <a:r>
            <a:rPr lang="ru-RU" sz="2000" dirty="0" smtClean="0"/>
            <a:t>образовательных программ</a:t>
          </a:r>
          <a:endParaRPr lang="ru-RU" sz="2000" dirty="0"/>
        </a:p>
      </dgm:t>
    </dgm:pt>
    <dgm:pt modelId="{4BF16E44-ED50-4B91-82A2-61412878AF5D}" type="parTrans" cxnId="{197D00A9-ED9A-4824-9E4E-D9080AE5CF58}">
      <dgm:prSet/>
      <dgm:spPr/>
      <dgm:t>
        <a:bodyPr/>
        <a:lstStyle/>
        <a:p>
          <a:endParaRPr lang="ru-RU"/>
        </a:p>
      </dgm:t>
    </dgm:pt>
    <dgm:pt modelId="{86AE50D3-5AA9-4BD1-A732-DA1D2F115C7B}" type="sibTrans" cxnId="{197D00A9-ED9A-4824-9E4E-D9080AE5CF58}">
      <dgm:prSet/>
      <dgm:spPr>
        <a:solidFill>
          <a:srgbClr val="00B050">
            <a:alpha val="89804"/>
          </a:srgbClr>
        </a:solidFill>
      </dgm:spPr>
      <dgm:t>
        <a:bodyPr/>
        <a:lstStyle/>
        <a:p>
          <a:endParaRPr lang="ru-RU">
            <a:solidFill>
              <a:srgbClr val="00B050"/>
            </a:solidFill>
          </a:endParaRPr>
        </a:p>
      </dgm:t>
    </dgm:pt>
    <dgm:pt modelId="{3E879068-6C47-4474-A0EE-862F97705C42}">
      <dgm:prSet phldrT="[Текст]" custT="1"/>
      <dgm:spPr/>
      <dgm:t>
        <a:bodyPr/>
        <a:lstStyle/>
        <a:p>
          <a:r>
            <a:rPr lang="ru-RU" sz="2000" dirty="0" smtClean="0"/>
            <a:t>Осуществление независимой </a:t>
          </a:r>
        </a:p>
        <a:p>
          <a:r>
            <a:rPr lang="ru-RU" sz="2000" dirty="0" smtClean="0"/>
            <a:t>общественно-профессиональной экспертизы</a:t>
          </a:r>
          <a:endParaRPr lang="ru-RU" sz="2000" dirty="0"/>
        </a:p>
      </dgm:t>
    </dgm:pt>
    <dgm:pt modelId="{FB19F5F6-733D-4672-A066-8A1514793A0E}" type="parTrans" cxnId="{84BF7B8A-EBAE-4C44-A8A4-ABF6AB6ACEF3}">
      <dgm:prSet/>
      <dgm:spPr/>
      <dgm:t>
        <a:bodyPr/>
        <a:lstStyle/>
        <a:p>
          <a:endParaRPr lang="ru-RU"/>
        </a:p>
      </dgm:t>
    </dgm:pt>
    <dgm:pt modelId="{7C15B6F0-98FE-4709-B7D6-00B3EC55C6EC}" type="sibTrans" cxnId="{84BF7B8A-EBAE-4C44-A8A4-ABF6AB6ACEF3}">
      <dgm:prSet/>
      <dgm:spPr>
        <a:solidFill>
          <a:srgbClr val="00B050">
            <a:alpha val="90000"/>
          </a:srgbClr>
        </a:solidFill>
      </dgm:spPr>
      <dgm:t>
        <a:bodyPr/>
        <a:lstStyle/>
        <a:p>
          <a:endParaRPr lang="ru-RU"/>
        </a:p>
      </dgm:t>
    </dgm:pt>
    <dgm:pt modelId="{CC0C5F58-B7F0-4327-AEB2-8C2A5AB319A2}">
      <dgm:prSet phldrT="[Текст]" custT="1"/>
      <dgm:spPr/>
      <dgm:t>
        <a:bodyPr/>
        <a:lstStyle/>
        <a:p>
          <a:r>
            <a:rPr lang="ru-RU" sz="2000" dirty="0" smtClean="0"/>
            <a:t>Утверждение федерального перечня примерных программ</a:t>
          </a:r>
          <a:endParaRPr lang="ru-RU" sz="2000" dirty="0"/>
        </a:p>
      </dgm:t>
    </dgm:pt>
    <dgm:pt modelId="{1F95ACF3-512D-41CD-A85E-4695CE99B013}" type="parTrans" cxnId="{71096843-3051-4BE0-882B-5E925B186497}">
      <dgm:prSet/>
      <dgm:spPr/>
      <dgm:t>
        <a:bodyPr/>
        <a:lstStyle/>
        <a:p>
          <a:endParaRPr lang="ru-RU"/>
        </a:p>
      </dgm:t>
    </dgm:pt>
    <dgm:pt modelId="{DF0BFF2A-4D3B-4803-A233-5ADA3F9F665C}" type="sibTrans" cxnId="{71096843-3051-4BE0-882B-5E925B186497}">
      <dgm:prSet/>
      <dgm:spPr>
        <a:solidFill>
          <a:srgbClr val="00B050">
            <a:alpha val="90000"/>
          </a:srgbClr>
        </a:solidFill>
      </dgm:spPr>
      <dgm:t>
        <a:bodyPr/>
        <a:lstStyle/>
        <a:p>
          <a:endParaRPr lang="ru-RU"/>
        </a:p>
      </dgm:t>
    </dgm:pt>
    <dgm:pt modelId="{B16F6DD8-AF99-4C01-BBB9-4BCB2A4165F5}">
      <dgm:prSet phldrT="[Текст]" custT="1"/>
      <dgm:spPr/>
      <dgm:t>
        <a:bodyPr/>
        <a:lstStyle/>
        <a:p>
          <a:r>
            <a:rPr lang="ru-RU" sz="2000" dirty="0" smtClean="0"/>
            <a:t>Массовое повышение </a:t>
          </a:r>
        </a:p>
        <a:p>
          <a:r>
            <a:rPr lang="ru-RU" sz="2000" dirty="0" smtClean="0"/>
            <a:t>квалификации воспитателей</a:t>
          </a:r>
          <a:endParaRPr lang="ru-RU" sz="2000" dirty="0"/>
        </a:p>
      </dgm:t>
    </dgm:pt>
    <dgm:pt modelId="{21741537-AD75-4125-8B1F-794443142AE7}" type="parTrans" cxnId="{35417CD8-ACE6-46B2-B66B-A6517A81C001}">
      <dgm:prSet/>
      <dgm:spPr/>
      <dgm:t>
        <a:bodyPr/>
        <a:lstStyle/>
        <a:p>
          <a:endParaRPr lang="ru-RU"/>
        </a:p>
      </dgm:t>
    </dgm:pt>
    <dgm:pt modelId="{18A575DB-3E33-4F7E-BBCE-A8F2A09F01C4}" type="sibTrans" cxnId="{35417CD8-ACE6-46B2-B66B-A6517A81C001}">
      <dgm:prSet/>
      <dgm:spPr/>
      <dgm:t>
        <a:bodyPr/>
        <a:lstStyle/>
        <a:p>
          <a:endParaRPr lang="ru-RU"/>
        </a:p>
      </dgm:t>
    </dgm:pt>
    <dgm:pt modelId="{372FE37A-ED4D-4874-B0B6-DE16BD61AEB8}" type="pres">
      <dgm:prSet presAssocID="{E63D5753-9FA7-4DD0-BBBA-9C00D9A5944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DB626E-5CED-4607-ADB0-11360AB2108D}" type="pres">
      <dgm:prSet presAssocID="{E63D5753-9FA7-4DD0-BBBA-9C00D9A59443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485F738B-FE0A-4EA0-AC8E-45BD029D955E}" type="pres">
      <dgm:prSet presAssocID="{E63D5753-9FA7-4DD0-BBBA-9C00D9A59443}" presName="FourNodes_1" presStyleLbl="node1" presStyleIdx="0" presStyleCnt="4" custScaleX="106849" custLinFactNeighborX="5239" custLinFactNeighborY="-1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375741-DFD9-47B3-B462-952121987E50}" type="pres">
      <dgm:prSet presAssocID="{E63D5753-9FA7-4DD0-BBBA-9C00D9A59443}" presName="FourNodes_2" presStyleLbl="node1" presStyleIdx="1" presStyleCnt="4" custScaleX="106849" custLinFactNeighborX="5239" custLinFactNeighborY="-1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3E9C1-5575-4972-98FC-BADBB00DB7C2}" type="pres">
      <dgm:prSet presAssocID="{E63D5753-9FA7-4DD0-BBBA-9C00D9A59443}" presName="FourNodes_3" presStyleLbl="node1" presStyleIdx="2" presStyleCnt="4" custScaleX="106849" custLinFactNeighborX="5239" custLinFactNeighborY="-1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40CAE-9753-4C7E-A262-78B7BF0F572C}" type="pres">
      <dgm:prSet presAssocID="{E63D5753-9FA7-4DD0-BBBA-9C00D9A59443}" presName="FourNodes_4" presStyleLbl="node1" presStyleIdx="3" presStyleCnt="4" custScaleX="106849" custLinFactNeighborX="5239" custLinFactNeighborY="-1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7AC41-A463-4A5D-B2F6-88491FF32246}" type="pres">
      <dgm:prSet presAssocID="{E63D5753-9FA7-4DD0-BBBA-9C00D9A5944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737C49-A639-4D42-ACC6-D068AA22D083}" type="pres">
      <dgm:prSet presAssocID="{E63D5753-9FA7-4DD0-BBBA-9C00D9A5944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34AE8-6311-4FDD-BE00-C67D4E45874A}" type="pres">
      <dgm:prSet presAssocID="{E63D5753-9FA7-4DD0-BBBA-9C00D9A5944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1CCE0-C096-4327-925E-0010C69B59F3}" type="pres">
      <dgm:prSet presAssocID="{E63D5753-9FA7-4DD0-BBBA-9C00D9A5944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6BF7C-24E0-485B-94CC-7F87CCF5AAF3}" type="pres">
      <dgm:prSet presAssocID="{E63D5753-9FA7-4DD0-BBBA-9C00D9A5944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DDCCF7-5BEB-4154-9268-32C6F3CA7276}" type="pres">
      <dgm:prSet presAssocID="{E63D5753-9FA7-4DD0-BBBA-9C00D9A5944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1415E-435E-4CE1-8137-D526C41C78AB}" type="pres">
      <dgm:prSet presAssocID="{E63D5753-9FA7-4DD0-BBBA-9C00D9A5944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B9DD24-F09E-4AC8-AA09-E309799A611F}" type="presOf" srcId="{D711205C-75A0-4DE6-89C9-0C1A6C863CCD}" destId="{B9C1CCE0-C096-4327-925E-0010C69B59F3}" srcOrd="1" destOrd="0" presId="urn:microsoft.com/office/officeart/2005/8/layout/vProcess5"/>
    <dgm:cxn modelId="{A5CABBDA-050A-4E9B-BBC6-DD34738DC852}" type="presOf" srcId="{7C15B6F0-98FE-4709-B7D6-00B3EC55C6EC}" destId="{85737C49-A639-4D42-ACC6-D068AA22D083}" srcOrd="0" destOrd="0" presId="urn:microsoft.com/office/officeart/2005/8/layout/vProcess5"/>
    <dgm:cxn modelId="{9F9DCA9B-C03B-41A6-9F33-3213D320A8D1}" type="presOf" srcId="{CC0C5F58-B7F0-4327-AEB2-8C2A5AB319A2}" destId="{D6DDCCF7-5BEB-4154-9268-32C6F3CA7276}" srcOrd="1" destOrd="0" presId="urn:microsoft.com/office/officeart/2005/8/layout/vProcess5"/>
    <dgm:cxn modelId="{1F323CDB-BF12-4A90-A439-CAA6A57AEF9B}" type="presOf" srcId="{D711205C-75A0-4DE6-89C9-0C1A6C863CCD}" destId="{485F738B-FE0A-4EA0-AC8E-45BD029D955E}" srcOrd="0" destOrd="0" presId="urn:microsoft.com/office/officeart/2005/8/layout/vProcess5"/>
    <dgm:cxn modelId="{71096843-3051-4BE0-882B-5E925B186497}" srcId="{E63D5753-9FA7-4DD0-BBBA-9C00D9A59443}" destId="{CC0C5F58-B7F0-4327-AEB2-8C2A5AB319A2}" srcOrd="2" destOrd="0" parTransId="{1F95ACF3-512D-41CD-A85E-4695CE99B013}" sibTransId="{DF0BFF2A-4D3B-4803-A233-5ADA3F9F665C}"/>
    <dgm:cxn modelId="{0AEF6117-0972-4F13-8A75-1C047BF664E5}" type="presOf" srcId="{3E879068-6C47-4474-A0EE-862F97705C42}" destId="{34D6BF7C-24E0-485B-94CC-7F87CCF5AAF3}" srcOrd="1" destOrd="0" presId="urn:microsoft.com/office/officeart/2005/8/layout/vProcess5"/>
    <dgm:cxn modelId="{5949FC28-96E7-49E8-8665-BD0BD7E31010}" type="presOf" srcId="{B16F6DD8-AF99-4C01-BBB9-4BCB2A4165F5}" destId="{8581415E-435E-4CE1-8137-D526C41C78AB}" srcOrd="1" destOrd="0" presId="urn:microsoft.com/office/officeart/2005/8/layout/vProcess5"/>
    <dgm:cxn modelId="{492EFE1F-16CA-4117-8EF2-74D19F726268}" type="presOf" srcId="{86AE50D3-5AA9-4BD1-A732-DA1D2F115C7B}" destId="{3027AC41-A463-4A5D-B2F6-88491FF32246}" srcOrd="0" destOrd="0" presId="urn:microsoft.com/office/officeart/2005/8/layout/vProcess5"/>
    <dgm:cxn modelId="{70D0DA10-581A-4B5F-AE3C-D0DF5C2F43DD}" type="presOf" srcId="{3E879068-6C47-4474-A0EE-862F97705C42}" destId="{40375741-DFD9-47B3-B462-952121987E50}" srcOrd="0" destOrd="0" presId="urn:microsoft.com/office/officeart/2005/8/layout/vProcess5"/>
    <dgm:cxn modelId="{0D38BF10-87B9-44AC-8B74-733F9EB1CEC4}" type="presOf" srcId="{B16F6DD8-AF99-4C01-BBB9-4BCB2A4165F5}" destId="{30640CAE-9753-4C7E-A262-78B7BF0F572C}" srcOrd="0" destOrd="0" presId="urn:microsoft.com/office/officeart/2005/8/layout/vProcess5"/>
    <dgm:cxn modelId="{F724449F-A9CB-4381-B266-09529F5EED33}" type="presOf" srcId="{CC0C5F58-B7F0-4327-AEB2-8C2A5AB319A2}" destId="{5693E9C1-5575-4972-98FC-BADBB00DB7C2}" srcOrd="0" destOrd="0" presId="urn:microsoft.com/office/officeart/2005/8/layout/vProcess5"/>
    <dgm:cxn modelId="{35417CD8-ACE6-46B2-B66B-A6517A81C001}" srcId="{E63D5753-9FA7-4DD0-BBBA-9C00D9A59443}" destId="{B16F6DD8-AF99-4C01-BBB9-4BCB2A4165F5}" srcOrd="3" destOrd="0" parTransId="{21741537-AD75-4125-8B1F-794443142AE7}" sibTransId="{18A575DB-3E33-4F7E-BBCE-A8F2A09F01C4}"/>
    <dgm:cxn modelId="{84BF7B8A-EBAE-4C44-A8A4-ABF6AB6ACEF3}" srcId="{E63D5753-9FA7-4DD0-BBBA-9C00D9A59443}" destId="{3E879068-6C47-4474-A0EE-862F97705C42}" srcOrd="1" destOrd="0" parTransId="{FB19F5F6-733D-4672-A066-8A1514793A0E}" sibTransId="{7C15B6F0-98FE-4709-B7D6-00B3EC55C6EC}"/>
    <dgm:cxn modelId="{197D00A9-ED9A-4824-9E4E-D9080AE5CF58}" srcId="{E63D5753-9FA7-4DD0-BBBA-9C00D9A59443}" destId="{D711205C-75A0-4DE6-89C9-0C1A6C863CCD}" srcOrd="0" destOrd="0" parTransId="{4BF16E44-ED50-4B91-82A2-61412878AF5D}" sibTransId="{86AE50D3-5AA9-4BD1-A732-DA1D2F115C7B}"/>
    <dgm:cxn modelId="{53716E7D-2816-4224-B55A-1F8CC3FF9B65}" type="presOf" srcId="{E63D5753-9FA7-4DD0-BBBA-9C00D9A59443}" destId="{372FE37A-ED4D-4874-B0B6-DE16BD61AEB8}" srcOrd="0" destOrd="0" presId="urn:microsoft.com/office/officeart/2005/8/layout/vProcess5"/>
    <dgm:cxn modelId="{76400E0F-6871-41E0-A07C-84C66416B2AC}" type="presOf" srcId="{DF0BFF2A-4D3B-4803-A233-5ADA3F9F665C}" destId="{71C34AE8-6311-4FDD-BE00-C67D4E45874A}" srcOrd="0" destOrd="0" presId="urn:microsoft.com/office/officeart/2005/8/layout/vProcess5"/>
    <dgm:cxn modelId="{6E6A77A4-AD59-4472-9290-F6ED1407371B}" type="presParOf" srcId="{372FE37A-ED4D-4874-B0B6-DE16BD61AEB8}" destId="{A5DB626E-5CED-4607-ADB0-11360AB2108D}" srcOrd="0" destOrd="0" presId="urn:microsoft.com/office/officeart/2005/8/layout/vProcess5"/>
    <dgm:cxn modelId="{5104D2D4-204A-4437-8E34-3E235173AB58}" type="presParOf" srcId="{372FE37A-ED4D-4874-B0B6-DE16BD61AEB8}" destId="{485F738B-FE0A-4EA0-AC8E-45BD029D955E}" srcOrd="1" destOrd="0" presId="urn:microsoft.com/office/officeart/2005/8/layout/vProcess5"/>
    <dgm:cxn modelId="{46B4060D-94E8-4331-BDE4-8FD73339915A}" type="presParOf" srcId="{372FE37A-ED4D-4874-B0B6-DE16BD61AEB8}" destId="{40375741-DFD9-47B3-B462-952121987E50}" srcOrd="2" destOrd="0" presId="urn:microsoft.com/office/officeart/2005/8/layout/vProcess5"/>
    <dgm:cxn modelId="{38219707-7CE9-4B78-83B7-189A2DF8F5DB}" type="presParOf" srcId="{372FE37A-ED4D-4874-B0B6-DE16BD61AEB8}" destId="{5693E9C1-5575-4972-98FC-BADBB00DB7C2}" srcOrd="3" destOrd="0" presId="urn:microsoft.com/office/officeart/2005/8/layout/vProcess5"/>
    <dgm:cxn modelId="{8885635F-BDB4-4E59-BE80-0E5562286912}" type="presParOf" srcId="{372FE37A-ED4D-4874-B0B6-DE16BD61AEB8}" destId="{30640CAE-9753-4C7E-A262-78B7BF0F572C}" srcOrd="4" destOrd="0" presId="urn:microsoft.com/office/officeart/2005/8/layout/vProcess5"/>
    <dgm:cxn modelId="{9228B40A-361C-4046-B5E3-10F27580E415}" type="presParOf" srcId="{372FE37A-ED4D-4874-B0B6-DE16BD61AEB8}" destId="{3027AC41-A463-4A5D-B2F6-88491FF32246}" srcOrd="5" destOrd="0" presId="urn:microsoft.com/office/officeart/2005/8/layout/vProcess5"/>
    <dgm:cxn modelId="{1C576BF5-B72D-4528-BFAD-68D6BE8EF7D0}" type="presParOf" srcId="{372FE37A-ED4D-4874-B0B6-DE16BD61AEB8}" destId="{85737C49-A639-4D42-ACC6-D068AA22D083}" srcOrd="6" destOrd="0" presId="urn:microsoft.com/office/officeart/2005/8/layout/vProcess5"/>
    <dgm:cxn modelId="{22FA7914-59EA-4B95-8B2A-CD18E4489B8F}" type="presParOf" srcId="{372FE37A-ED4D-4874-B0B6-DE16BD61AEB8}" destId="{71C34AE8-6311-4FDD-BE00-C67D4E45874A}" srcOrd="7" destOrd="0" presId="urn:microsoft.com/office/officeart/2005/8/layout/vProcess5"/>
    <dgm:cxn modelId="{FF85A797-8597-4BC9-B142-3F5D25E42D24}" type="presParOf" srcId="{372FE37A-ED4D-4874-B0B6-DE16BD61AEB8}" destId="{B9C1CCE0-C096-4327-925E-0010C69B59F3}" srcOrd="8" destOrd="0" presId="urn:microsoft.com/office/officeart/2005/8/layout/vProcess5"/>
    <dgm:cxn modelId="{670727AC-D9FA-44BC-8D2D-13694D69C1EB}" type="presParOf" srcId="{372FE37A-ED4D-4874-B0B6-DE16BD61AEB8}" destId="{34D6BF7C-24E0-485B-94CC-7F87CCF5AAF3}" srcOrd="9" destOrd="0" presId="urn:microsoft.com/office/officeart/2005/8/layout/vProcess5"/>
    <dgm:cxn modelId="{AE10F638-5CCD-43AC-9A5A-A8379BB0FE90}" type="presParOf" srcId="{372FE37A-ED4D-4874-B0B6-DE16BD61AEB8}" destId="{D6DDCCF7-5BEB-4154-9268-32C6F3CA7276}" srcOrd="10" destOrd="0" presId="urn:microsoft.com/office/officeart/2005/8/layout/vProcess5"/>
    <dgm:cxn modelId="{640CA69A-D86C-4560-8789-1743106A3E14}" type="presParOf" srcId="{372FE37A-ED4D-4874-B0B6-DE16BD61AEB8}" destId="{8581415E-435E-4CE1-8137-D526C41C78A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AC36D9-25C1-41BA-8AA3-725503D0BC99}" type="doc">
      <dgm:prSet loTypeId="urn:microsoft.com/office/officeart/2005/8/layout/chevron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99B935C-2942-49CD-A475-367188F9B986}">
      <dgm:prSet phldrT="[Текст]" custT="1"/>
      <dgm:spPr/>
      <dgm:t>
        <a:bodyPr/>
        <a:lstStyle/>
        <a:p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Развитие сети дошкольных образовательных учреждений через участие государства, негосударственных организаций, а также граждан в рамках направлений заданных государством 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DC6DF165-D57F-4D0D-BCD0-9A7DDB14BCB0}" type="parTrans" cxnId="{0D0E9604-B332-4221-9F9B-EF94D8928574}">
      <dgm:prSet/>
      <dgm:spPr/>
      <dgm:t>
        <a:bodyPr/>
        <a:lstStyle/>
        <a:p>
          <a:endParaRPr lang="ru-RU"/>
        </a:p>
      </dgm:t>
    </dgm:pt>
    <dgm:pt modelId="{0D42FEA1-78FA-4B4C-92EF-B5108823F62A}" type="sibTrans" cxnId="{0D0E9604-B332-4221-9F9B-EF94D8928574}">
      <dgm:prSet/>
      <dgm:spPr/>
      <dgm:t>
        <a:bodyPr/>
        <a:lstStyle/>
        <a:p>
          <a:endParaRPr lang="ru-RU"/>
        </a:p>
      </dgm:t>
    </dgm:pt>
    <dgm:pt modelId="{7B125023-7DBB-481A-9084-6562A6392AF6}">
      <dgm:prSet phldrT="[Текст]" custT="1"/>
      <dgm:spPr/>
      <dgm:t>
        <a:bodyPr/>
        <a:lstStyle/>
        <a:p>
          <a:r>
            <a:rPr lang="ru-RU" sz="1600" b="0" smtClean="0">
              <a:latin typeface="Times New Roman" pitchFamily="18" charset="0"/>
              <a:cs typeface="Times New Roman" pitchFamily="18" charset="0"/>
            </a:rPr>
            <a:t>Привязка финансирования к федеральным требованиям и реализуемым образовательным программам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4C118F6E-9655-4D6D-A973-9EF532052DC5}" type="parTrans" cxnId="{DA5CF61C-C792-43F2-9B9A-1035BDE6BF9B}">
      <dgm:prSet/>
      <dgm:spPr/>
      <dgm:t>
        <a:bodyPr/>
        <a:lstStyle/>
        <a:p>
          <a:endParaRPr lang="ru-RU"/>
        </a:p>
      </dgm:t>
    </dgm:pt>
    <dgm:pt modelId="{9D497123-B322-4DA4-BD71-6883E5ED56F5}" type="sibTrans" cxnId="{DA5CF61C-C792-43F2-9B9A-1035BDE6BF9B}">
      <dgm:prSet/>
      <dgm:spPr/>
      <dgm:t>
        <a:bodyPr/>
        <a:lstStyle/>
        <a:p>
          <a:endParaRPr lang="ru-RU"/>
        </a:p>
      </dgm:t>
    </dgm:pt>
    <dgm:pt modelId="{DE7B7712-AF4D-40FC-9F3C-84836DFF147C}">
      <dgm:prSet phldrT="[Текст]" custT="1"/>
      <dgm:spPr/>
      <dgm:t>
        <a:bodyPr/>
        <a:lstStyle/>
        <a:p>
          <a:r>
            <a:rPr lang="ru-RU" sz="1400" b="0" smtClean="0">
              <a:latin typeface="Times New Roman" pitchFamily="18" charset="0"/>
              <a:cs typeface="Times New Roman" pitchFamily="18" charset="0"/>
            </a:rPr>
            <a:t>*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8441B2B1-BC8A-4BF4-84BD-92910564C159}" type="parTrans" cxnId="{B9B90EAA-5E47-4855-9C62-215B2CEDDDF7}">
      <dgm:prSet/>
      <dgm:spPr/>
      <dgm:t>
        <a:bodyPr/>
        <a:lstStyle/>
        <a:p>
          <a:endParaRPr lang="ru-RU"/>
        </a:p>
      </dgm:t>
    </dgm:pt>
    <dgm:pt modelId="{52AF63F3-135E-43C0-8A2D-4C41D6EBDDE7}" type="sibTrans" cxnId="{B9B90EAA-5E47-4855-9C62-215B2CEDDDF7}">
      <dgm:prSet/>
      <dgm:spPr/>
      <dgm:t>
        <a:bodyPr/>
        <a:lstStyle/>
        <a:p>
          <a:endParaRPr lang="ru-RU"/>
        </a:p>
      </dgm:t>
    </dgm:pt>
    <dgm:pt modelId="{9EB41760-6502-4E0C-B230-85905DB1A75E}">
      <dgm:prSet phldrT="[Текст]" custT="1"/>
      <dgm:spPr/>
      <dgm:t>
        <a:bodyPr/>
        <a:lstStyle/>
        <a:p>
          <a:r>
            <a:rPr lang="ru-RU" sz="1400" b="0" smtClean="0">
              <a:latin typeface="Times New Roman" pitchFamily="18" charset="0"/>
              <a:cs typeface="Times New Roman" pitchFamily="18" charset="0"/>
            </a:rPr>
            <a:t>*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20EC5322-9ABA-4CBE-BE47-0F0710A2D1AF}" type="parTrans" cxnId="{6E9FF4C7-8AA6-4413-A5AD-645DD67E2897}">
      <dgm:prSet/>
      <dgm:spPr/>
      <dgm:t>
        <a:bodyPr/>
        <a:lstStyle/>
        <a:p>
          <a:endParaRPr lang="ru-RU"/>
        </a:p>
      </dgm:t>
    </dgm:pt>
    <dgm:pt modelId="{4885957F-AD6E-4A32-B52E-3EF07CF3E93F}" type="sibTrans" cxnId="{6E9FF4C7-8AA6-4413-A5AD-645DD67E2897}">
      <dgm:prSet/>
      <dgm:spPr/>
      <dgm:t>
        <a:bodyPr/>
        <a:lstStyle/>
        <a:p>
          <a:endParaRPr lang="ru-RU"/>
        </a:p>
      </dgm:t>
    </dgm:pt>
    <dgm:pt modelId="{314C4386-ED6A-4F79-90E2-8021B0DDDE20}">
      <dgm:prSet phldrT="[Текст]" custT="1"/>
      <dgm:spPr/>
      <dgm:t>
        <a:bodyPr/>
        <a:lstStyle/>
        <a:p>
          <a:r>
            <a:rPr lang="ru-RU" sz="1400" b="0" smtClean="0">
              <a:latin typeface="Times New Roman" pitchFamily="18" charset="0"/>
              <a:cs typeface="Times New Roman" pitchFamily="18" charset="0"/>
            </a:rPr>
            <a:t>*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6396AC0B-18E8-43BD-A676-439AF10825B9}" type="parTrans" cxnId="{A10AEDE1-D32B-4275-800D-8332018059AF}">
      <dgm:prSet/>
      <dgm:spPr/>
      <dgm:t>
        <a:bodyPr/>
        <a:lstStyle/>
        <a:p>
          <a:endParaRPr lang="ru-RU"/>
        </a:p>
      </dgm:t>
    </dgm:pt>
    <dgm:pt modelId="{958602D9-0E50-4164-AE8E-9F01DB4CA470}" type="sibTrans" cxnId="{A10AEDE1-D32B-4275-800D-8332018059AF}">
      <dgm:prSet/>
      <dgm:spPr/>
      <dgm:t>
        <a:bodyPr/>
        <a:lstStyle/>
        <a:p>
          <a:endParaRPr lang="ru-RU"/>
        </a:p>
      </dgm:t>
    </dgm:pt>
    <dgm:pt modelId="{6EC4F90E-B1FF-48BB-AEBE-A630078BE97C}">
      <dgm:prSet custT="1"/>
      <dgm:spPr/>
      <dgm:t>
        <a:bodyPr/>
        <a:lstStyle/>
        <a:p>
          <a:r>
            <a:rPr lang="ru-RU" sz="1600" b="0" smtClean="0">
              <a:latin typeface="Times New Roman" pitchFamily="18" charset="0"/>
              <a:cs typeface="Times New Roman" pitchFamily="18" charset="0"/>
            </a:rPr>
            <a:t>Поддержка и повышение  эффективности вариативных развивающих программ: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B21E3EBC-CE96-4B25-8714-D86F250E8CB3}" type="parTrans" cxnId="{8775768A-26B6-4761-90AA-A661CD7A25CD}">
      <dgm:prSet/>
      <dgm:spPr/>
      <dgm:t>
        <a:bodyPr/>
        <a:lstStyle/>
        <a:p>
          <a:endParaRPr lang="ru-RU"/>
        </a:p>
      </dgm:t>
    </dgm:pt>
    <dgm:pt modelId="{BBD64F9A-4A78-4AD9-ADCB-A0961049E1A4}" type="sibTrans" cxnId="{8775768A-26B6-4761-90AA-A661CD7A25CD}">
      <dgm:prSet/>
      <dgm:spPr/>
      <dgm:t>
        <a:bodyPr/>
        <a:lstStyle/>
        <a:p>
          <a:endParaRPr lang="ru-RU"/>
        </a:p>
      </dgm:t>
    </dgm:pt>
    <dgm:pt modelId="{574359C1-0E37-457F-891B-AB1728DAE8C1}">
      <dgm:prSet custT="1"/>
      <dgm:spPr/>
      <dgm:t>
        <a:bodyPr/>
        <a:lstStyle/>
        <a:p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Поддержка форм семейного воспитания (включение родителей, семейных воспитателей в состав официальных работников)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9EBBACD0-E2ED-4EE1-ABE9-1D1C1B63C422}" type="parTrans" cxnId="{793F2E49-0D9D-4E75-91AD-B263B58AB4EB}">
      <dgm:prSet/>
      <dgm:spPr/>
      <dgm:t>
        <a:bodyPr/>
        <a:lstStyle/>
        <a:p>
          <a:endParaRPr lang="ru-RU"/>
        </a:p>
      </dgm:t>
    </dgm:pt>
    <dgm:pt modelId="{B67BA443-AF26-4A27-95D9-D450379F858D}" type="sibTrans" cxnId="{793F2E49-0D9D-4E75-91AD-B263B58AB4EB}">
      <dgm:prSet/>
      <dgm:spPr/>
      <dgm:t>
        <a:bodyPr/>
        <a:lstStyle/>
        <a:p>
          <a:endParaRPr lang="ru-RU"/>
        </a:p>
      </dgm:t>
    </dgm:pt>
    <dgm:pt modelId="{F253F23A-60C9-4FD2-827F-D2F0FFA544F0}">
      <dgm:prSet phldrT="[Текст]" custT="1"/>
      <dgm:spPr/>
      <dgm:t>
        <a:bodyPr/>
        <a:lstStyle/>
        <a:p>
          <a:r>
            <a:rPr lang="ru-RU" sz="1600" b="0" smtClean="0">
              <a:latin typeface="Times New Roman" pitchFamily="18" charset="0"/>
              <a:cs typeface="Times New Roman" pitchFamily="18" charset="0"/>
            </a:rPr>
            <a:t>Обеспечение равной доступности дошкольных учреждений к бюджетным ресурсам, независимо от форм собственности и ведомственной принадлежности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B937CDCB-7ACE-45AA-94AE-5DE0D05C22D1}" type="sibTrans" cxnId="{A0D0110B-8032-486A-882D-106DDD85B0A5}">
      <dgm:prSet/>
      <dgm:spPr/>
      <dgm:t>
        <a:bodyPr/>
        <a:lstStyle/>
        <a:p>
          <a:endParaRPr lang="ru-RU"/>
        </a:p>
      </dgm:t>
    </dgm:pt>
    <dgm:pt modelId="{BB40A372-735F-48E4-AB7B-83ABA4C2E3D4}" type="parTrans" cxnId="{A0D0110B-8032-486A-882D-106DDD85B0A5}">
      <dgm:prSet/>
      <dgm:spPr/>
      <dgm:t>
        <a:bodyPr/>
        <a:lstStyle/>
        <a:p>
          <a:endParaRPr lang="ru-RU"/>
        </a:p>
      </dgm:t>
    </dgm:pt>
    <dgm:pt modelId="{6A466625-EB7D-42AB-AAA1-AC468693F1C3}">
      <dgm:prSet phldrT="[Текст]" custT="1"/>
      <dgm:spPr/>
      <dgm:t>
        <a:bodyPr/>
        <a:lstStyle/>
        <a:p>
          <a:endParaRPr lang="ru-RU" sz="1400" b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BBC0BDC-3B3F-49D2-AD42-172803129AC7}" type="parTrans" cxnId="{7FB638A7-1D0E-4B8B-AD7C-DDED5200D83C}">
      <dgm:prSet/>
      <dgm:spPr/>
      <dgm:t>
        <a:bodyPr/>
        <a:lstStyle/>
        <a:p>
          <a:endParaRPr lang="ru-RU"/>
        </a:p>
      </dgm:t>
    </dgm:pt>
    <dgm:pt modelId="{B878DED9-C07F-4C02-8D3A-0D9C65B13F49}" type="sibTrans" cxnId="{7FB638A7-1D0E-4B8B-AD7C-DDED5200D83C}">
      <dgm:prSet/>
      <dgm:spPr/>
      <dgm:t>
        <a:bodyPr/>
        <a:lstStyle/>
        <a:p>
          <a:endParaRPr lang="ru-RU"/>
        </a:p>
      </dgm:t>
    </dgm:pt>
    <dgm:pt modelId="{1C6ACAC3-A286-4EA0-946C-E63458652D54}">
      <dgm:prSet phldrT="[Текст]" custT="1"/>
      <dgm:spPr/>
      <dgm:t>
        <a:bodyPr/>
        <a:lstStyle/>
        <a:p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*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692A8EE5-D8E5-4E18-8F61-D47C25D699E4}" type="parTrans" cxnId="{9736348C-5646-4771-8454-07B3790BE7A9}">
      <dgm:prSet/>
      <dgm:spPr/>
      <dgm:t>
        <a:bodyPr/>
        <a:lstStyle/>
        <a:p>
          <a:endParaRPr lang="ru-RU"/>
        </a:p>
      </dgm:t>
    </dgm:pt>
    <dgm:pt modelId="{45677CAB-E240-442F-B4D7-E23E800619B7}" type="sibTrans" cxnId="{9736348C-5646-4771-8454-07B3790BE7A9}">
      <dgm:prSet/>
      <dgm:spPr/>
      <dgm:t>
        <a:bodyPr/>
        <a:lstStyle/>
        <a:p>
          <a:endParaRPr lang="ru-RU"/>
        </a:p>
      </dgm:t>
    </dgm:pt>
    <dgm:pt modelId="{645216E2-7114-4A0D-AECC-B25E114316B9}">
      <dgm:prSet custT="1"/>
      <dgm:spPr/>
      <dgm:t>
        <a:bodyPr/>
        <a:lstStyle/>
        <a:p>
          <a:r>
            <a:rPr lang="ru-RU" sz="1600" b="0" smtClean="0">
              <a:latin typeface="Times New Roman" pitchFamily="18" charset="0"/>
              <a:cs typeface="Times New Roman" pitchFamily="18" charset="0"/>
            </a:rPr>
            <a:t>Создание системы оценки качества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F59CD437-1258-4A95-8A81-F43E108BA64C}" type="parTrans" cxnId="{61463ED0-EA4A-4158-9830-79D486556A6E}">
      <dgm:prSet/>
      <dgm:spPr/>
      <dgm:t>
        <a:bodyPr/>
        <a:lstStyle/>
        <a:p>
          <a:endParaRPr lang="ru-RU"/>
        </a:p>
      </dgm:t>
    </dgm:pt>
    <dgm:pt modelId="{90F746B7-8373-4142-A31D-98D6A12563AA}" type="sibTrans" cxnId="{61463ED0-EA4A-4158-9830-79D486556A6E}">
      <dgm:prSet/>
      <dgm:spPr/>
      <dgm:t>
        <a:bodyPr/>
        <a:lstStyle/>
        <a:p>
          <a:endParaRPr lang="ru-RU"/>
        </a:p>
      </dgm:t>
    </dgm:pt>
    <dgm:pt modelId="{7BDB88D7-B4C9-4773-B75C-BE006330C5BC}">
      <dgm:prSet phldrT="[Текст]"/>
      <dgm:spPr/>
      <dgm:t>
        <a:bodyPr/>
        <a:lstStyle/>
        <a:p>
          <a:r>
            <a:rPr lang="ru-RU" dirty="0" smtClean="0"/>
            <a:t>*</a:t>
          </a:r>
          <a:endParaRPr lang="ru-RU" dirty="0"/>
        </a:p>
      </dgm:t>
    </dgm:pt>
    <dgm:pt modelId="{3D19065B-2930-4B08-9D6D-449BFEB27CF4}" type="sibTrans" cxnId="{12427D9A-686D-4173-AE52-17E67D62F8BD}">
      <dgm:prSet/>
      <dgm:spPr/>
      <dgm:t>
        <a:bodyPr/>
        <a:lstStyle/>
        <a:p>
          <a:endParaRPr lang="ru-RU"/>
        </a:p>
      </dgm:t>
    </dgm:pt>
    <dgm:pt modelId="{72B7EA5A-7B29-4E14-88C4-421A5581662A}" type="parTrans" cxnId="{12427D9A-686D-4173-AE52-17E67D62F8BD}">
      <dgm:prSet/>
      <dgm:spPr/>
      <dgm:t>
        <a:bodyPr/>
        <a:lstStyle/>
        <a:p>
          <a:endParaRPr lang="ru-RU"/>
        </a:p>
      </dgm:t>
    </dgm:pt>
    <dgm:pt modelId="{05621FAE-F3E7-47F4-B2AF-79DC62E6FF6D}">
      <dgm:prSet phldrT="[Текст]" custT="1"/>
      <dgm:spPr/>
      <dgm:t>
        <a:bodyPr/>
        <a:lstStyle/>
        <a:p>
          <a:r>
            <a:rPr lang="ru-RU" sz="1400" b="0" smtClean="0">
              <a:latin typeface="Times New Roman" pitchFamily="18" charset="0"/>
              <a:cs typeface="Times New Roman" pitchFamily="18" charset="0"/>
            </a:rPr>
            <a:t>*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4603FD5C-43A5-43B2-B76B-EB9DD17C6BAF}" type="sibTrans" cxnId="{9F9822A2-253C-4598-8122-4B17007E9393}">
      <dgm:prSet/>
      <dgm:spPr/>
      <dgm:t>
        <a:bodyPr/>
        <a:lstStyle/>
        <a:p>
          <a:endParaRPr lang="ru-RU"/>
        </a:p>
      </dgm:t>
    </dgm:pt>
    <dgm:pt modelId="{884EBD18-C3C9-4EEC-AD3C-700FD6541C48}" type="parTrans" cxnId="{9F9822A2-253C-4598-8122-4B17007E9393}">
      <dgm:prSet/>
      <dgm:spPr/>
      <dgm:t>
        <a:bodyPr/>
        <a:lstStyle/>
        <a:p>
          <a:endParaRPr lang="ru-RU"/>
        </a:p>
      </dgm:t>
    </dgm:pt>
    <dgm:pt modelId="{968176E0-A79E-4C87-8568-50728C21E741}">
      <dgm:prSet custT="1"/>
      <dgm:spPr/>
      <dgm:t>
        <a:bodyPr/>
        <a:lstStyle/>
        <a:p>
          <a:r>
            <a:rPr lang="ru-RU" sz="1600" b="0" smtClean="0">
              <a:latin typeface="Times New Roman" pitchFamily="18" charset="0"/>
              <a:cs typeface="Times New Roman" pitchFamily="18" charset="0"/>
            </a:rPr>
            <a:t>инклюзивного образования, опережающего развития, программ для детей от 0 до 3-х лет и т.д.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51F5AD32-0EA7-476C-9E86-5396CA47A072}" type="parTrans" cxnId="{AAA03CA4-93C1-4569-9221-7431AB0E0736}">
      <dgm:prSet/>
      <dgm:spPr/>
      <dgm:t>
        <a:bodyPr/>
        <a:lstStyle/>
        <a:p>
          <a:endParaRPr lang="ru-RU"/>
        </a:p>
      </dgm:t>
    </dgm:pt>
    <dgm:pt modelId="{998B5A46-5148-4A99-8C4A-7D264EBA38BF}" type="sibTrans" cxnId="{AAA03CA4-93C1-4569-9221-7431AB0E0736}">
      <dgm:prSet/>
      <dgm:spPr/>
      <dgm:t>
        <a:bodyPr/>
        <a:lstStyle/>
        <a:p>
          <a:endParaRPr lang="ru-RU"/>
        </a:p>
      </dgm:t>
    </dgm:pt>
    <dgm:pt modelId="{0E389F8A-FF11-4AF6-8A84-EE6E136DD3D0}" type="pres">
      <dgm:prSet presAssocID="{D6AC36D9-25C1-41BA-8AA3-725503D0BC9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0D4D3D-1DF4-498F-B616-3FEA16E9B861}" type="pres">
      <dgm:prSet presAssocID="{7BDB88D7-B4C9-4773-B75C-BE006330C5BC}" presName="composite" presStyleCnt="0"/>
      <dgm:spPr/>
      <dgm:t>
        <a:bodyPr/>
        <a:lstStyle/>
        <a:p>
          <a:endParaRPr lang="ru-RU"/>
        </a:p>
      </dgm:t>
    </dgm:pt>
    <dgm:pt modelId="{2B5526EC-509A-46A9-9344-5D3AF01D3183}" type="pres">
      <dgm:prSet presAssocID="{7BDB88D7-B4C9-4773-B75C-BE006330C5BC}" presName="parentText" presStyleLbl="alignNode1" presStyleIdx="0" presStyleCnt="6" custLinFactNeighborX="0" custLinFactNeighborY="-177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15D5B-ABA3-4C39-A064-DCA257C2BF45}" type="pres">
      <dgm:prSet presAssocID="{7BDB88D7-B4C9-4773-B75C-BE006330C5BC}" presName="descendantText" presStyleLbl="alignAcc1" presStyleIdx="0" presStyleCnt="6" custScaleY="147960" custLinFactNeighborX="-178" custLinFactNeighborY="-3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8FD7A6-9571-4DFE-8870-7B90671B366F}" type="pres">
      <dgm:prSet presAssocID="{3D19065B-2930-4B08-9D6D-449BFEB27CF4}" presName="sp" presStyleCnt="0"/>
      <dgm:spPr/>
      <dgm:t>
        <a:bodyPr/>
        <a:lstStyle/>
        <a:p>
          <a:endParaRPr lang="ru-RU"/>
        </a:p>
      </dgm:t>
    </dgm:pt>
    <dgm:pt modelId="{15A3B36A-AB39-423A-B16B-65E132F7E4C0}" type="pres">
      <dgm:prSet presAssocID="{05621FAE-F3E7-47F4-B2AF-79DC62E6FF6D}" presName="composite" presStyleCnt="0"/>
      <dgm:spPr/>
      <dgm:t>
        <a:bodyPr/>
        <a:lstStyle/>
        <a:p>
          <a:endParaRPr lang="ru-RU"/>
        </a:p>
      </dgm:t>
    </dgm:pt>
    <dgm:pt modelId="{FBC1C1D0-5946-4693-B517-9E360A992C54}" type="pres">
      <dgm:prSet presAssocID="{05621FAE-F3E7-47F4-B2AF-79DC62E6FF6D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EE3F7C-C4F9-413B-91DF-81E801FDB796}" type="pres">
      <dgm:prSet presAssocID="{05621FAE-F3E7-47F4-B2AF-79DC62E6FF6D}" presName="descendantText" presStyleLbl="alignAcc1" presStyleIdx="1" presStyleCnt="6" custLinFactNeighborX="-178" custLinFactNeighborY="136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8F0710-2A69-42A0-8A0C-3A918549F450}" type="pres">
      <dgm:prSet presAssocID="{4603FD5C-43A5-43B2-B76B-EB9DD17C6BAF}" presName="sp" presStyleCnt="0"/>
      <dgm:spPr/>
      <dgm:t>
        <a:bodyPr/>
        <a:lstStyle/>
        <a:p>
          <a:endParaRPr lang="ru-RU"/>
        </a:p>
      </dgm:t>
    </dgm:pt>
    <dgm:pt modelId="{6B8AE19A-B9F9-41E8-8571-045CD4DA1E74}" type="pres">
      <dgm:prSet presAssocID="{DE7B7712-AF4D-40FC-9F3C-84836DFF147C}" presName="composite" presStyleCnt="0"/>
      <dgm:spPr/>
      <dgm:t>
        <a:bodyPr/>
        <a:lstStyle/>
        <a:p>
          <a:endParaRPr lang="ru-RU"/>
        </a:p>
      </dgm:t>
    </dgm:pt>
    <dgm:pt modelId="{D8F9946E-79E1-4443-AFBD-597AD4D89E4F}" type="pres">
      <dgm:prSet presAssocID="{DE7B7712-AF4D-40FC-9F3C-84836DFF147C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4FE0BA-195C-49F5-AEA8-2D39F7B343E6}" type="pres">
      <dgm:prSet presAssocID="{DE7B7712-AF4D-40FC-9F3C-84836DFF147C}" presName="descendantText" presStyleLbl="alignAcc1" presStyleIdx="2" presStyleCnt="6" custScaleY="128791" custLinFactNeighborX="834" custLinFactNeighborY="10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01028-E06E-41BE-8F9E-C21576E77613}" type="pres">
      <dgm:prSet presAssocID="{52AF63F3-135E-43C0-8A2D-4C41D6EBDDE7}" presName="sp" presStyleCnt="0"/>
      <dgm:spPr/>
      <dgm:t>
        <a:bodyPr/>
        <a:lstStyle/>
        <a:p>
          <a:endParaRPr lang="ru-RU"/>
        </a:p>
      </dgm:t>
    </dgm:pt>
    <dgm:pt modelId="{90AE57CF-D3FC-4E95-A05D-B5BA22648F68}" type="pres">
      <dgm:prSet presAssocID="{9EB41760-6502-4E0C-B230-85905DB1A75E}" presName="composite" presStyleCnt="0"/>
      <dgm:spPr/>
      <dgm:t>
        <a:bodyPr/>
        <a:lstStyle/>
        <a:p>
          <a:endParaRPr lang="ru-RU"/>
        </a:p>
      </dgm:t>
    </dgm:pt>
    <dgm:pt modelId="{1A5AF553-1BEE-450C-8495-114014DC29E1}" type="pres">
      <dgm:prSet presAssocID="{9EB41760-6502-4E0C-B230-85905DB1A75E}" presName="parentText" presStyleLbl="alignNode1" presStyleIdx="3" presStyleCnt="6" custLinFactNeighborX="0" custLinFactNeighborY="-19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86A9B0-3176-40A1-980A-A05AE5689610}" type="pres">
      <dgm:prSet presAssocID="{9EB41760-6502-4E0C-B230-85905DB1A75E}" presName="descendantText" presStyleLbl="alignAcc1" presStyleIdx="3" presStyleCnt="6" custLinFactNeighborX="725" custLinFactNeighborY="22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2FC30-B0A0-43F3-BC29-8E28E8D9995D}" type="pres">
      <dgm:prSet presAssocID="{4885957F-AD6E-4A32-B52E-3EF07CF3E93F}" presName="sp" presStyleCnt="0"/>
      <dgm:spPr/>
      <dgm:t>
        <a:bodyPr/>
        <a:lstStyle/>
        <a:p>
          <a:endParaRPr lang="ru-RU"/>
        </a:p>
      </dgm:t>
    </dgm:pt>
    <dgm:pt modelId="{F1D545FE-8C38-4458-8906-7CDA3A9A53F2}" type="pres">
      <dgm:prSet presAssocID="{314C4386-ED6A-4F79-90E2-8021B0DDDE20}" presName="composite" presStyleCnt="0"/>
      <dgm:spPr/>
      <dgm:t>
        <a:bodyPr/>
        <a:lstStyle/>
        <a:p>
          <a:endParaRPr lang="ru-RU"/>
        </a:p>
      </dgm:t>
    </dgm:pt>
    <dgm:pt modelId="{4BFF66FC-74B5-4128-8FD8-C1E1BBC90256}" type="pres">
      <dgm:prSet presAssocID="{314C4386-ED6A-4F79-90E2-8021B0DDDE20}" presName="parentText" presStyleLbl="alignNode1" presStyleIdx="4" presStyleCnt="6" custLinFactNeighborX="0" custLinFactNeighborY="-187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62661-02E7-48F6-B691-DF13725B7E23}" type="pres">
      <dgm:prSet presAssocID="{314C4386-ED6A-4F79-90E2-8021B0DDDE20}" presName="descendantText" presStyleLbl="alignAcc1" presStyleIdx="4" presStyleCnt="6" custScaleY="160199" custLinFactNeighborX="759" custLinFactNeighborY="12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0C0AA2-B901-474E-9FEE-78E5CE055694}" type="pres">
      <dgm:prSet presAssocID="{958602D9-0E50-4164-AE8E-9F01DB4CA470}" presName="sp" presStyleCnt="0"/>
      <dgm:spPr/>
      <dgm:t>
        <a:bodyPr/>
        <a:lstStyle/>
        <a:p>
          <a:endParaRPr lang="ru-RU"/>
        </a:p>
      </dgm:t>
    </dgm:pt>
    <dgm:pt modelId="{7546A7BC-7B0A-4EF8-869E-C1F2D514497F}" type="pres">
      <dgm:prSet presAssocID="{1C6ACAC3-A286-4EA0-946C-E63458652D54}" presName="composite" presStyleCnt="0"/>
      <dgm:spPr/>
      <dgm:t>
        <a:bodyPr/>
        <a:lstStyle/>
        <a:p>
          <a:endParaRPr lang="ru-RU"/>
        </a:p>
      </dgm:t>
    </dgm:pt>
    <dgm:pt modelId="{8F52374A-7166-4233-B2C2-FB7B52857171}" type="pres">
      <dgm:prSet presAssocID="{1C6ACAC3-A286-4EA0-946C-E63458652D54}" presName="parentText" presStyleLbl="alignNode1" presStyleIdx="5" presStyleCnt="6" custLinFactNeighborX="395" custLinFactNeighborY="-86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0BB387-4BE7-4447-A6A8-2779AE924383}" type="pres">
      <dgm:prSet presAssocID="{1C6ACAC3-A286-4EA0-946C-E63458652D54}" presName="descendantText" presStyleLbl="alignAcc1" presStyleIdx="5" presStyleCnt="6" custScaleY="69986" custLinFactNeighborX="-298" custLinFactNeighborY="12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D0110B-8032-486A-882D-106DDD85B0A5}" srcId="{DE7B7712-AF4D-40FC-9F3C-84836DFF147C}" destId="{F253F23A-60C9-4FD2-827F-D2F0FFA544F0}" srcOrd="0" destOrd="0" parTransId="{BB40A372-735F-48E4-AB7B-83ABA4C2E3D4}" sibTransId="{B937CDCB-7ACE-45AA-94AE-5DE0D05C22D1}"/>
    <dgm:cxn modelId="{7FB638A7-1D0E-4B8B-AD7C-DDED5200D83C}" srcId="{DE7B7712-AF4D-40FC-9F3C-84836DFF147C}" destId="{6A466625-EB7D-42AB-AAA1-AC468693F1C3}" srcOrd="1" destOrd="0" parTransId="{EBBC0BDC-3B3F-49D2-AD42-172803129AC7}" sibTransId="{B878DED9-C07F-4C02-8D3A-0D9C65B13F49}"/>
    <dgm:cxn modelId="{3F2A6B9F-2AD4-4AF1-8EA7-BD83B8585399}" type="presOf" srcId="{574359C1-0E37-457F-891B-AB1728DAE8C1}" destId="{3E86A9B0-3176-40A1-980A-A05AE5689610}" srcOrd="0" destOrd="0" presId="urn:microsoft.com/office/officeart/2005/8/layout/chevron2"/>
    <dgm:cxn modelId="{9F9822A2-253C-4598-8122-4B17007E9393}" srcId="{D6AC36D9-25C1-41BA-8AA3-725503D0BC99}" destId="{05621FAE-F3E7-47F4-B2AF-79DC62E6FF6D}" srcOrd="1" destOrd="0" parTransId="{884EBD18-C3C9-4EEC-AD3C-700FD6541C48}" sibTransId="{4603FD5C-43A5-43B2-B76B-EB9DD17C6BAF}"/>
    <dgm:cxn modelId="{12427D9A-686D-4173-AE52-17E67D62F8BD}" srcId="{D6AC36D9-25C1-41BA-8AA3-725503D0BC99}" destId="{7BDB88D7-B4C9-4773-B75C-BE006330C5BC}" srcOrd="0" destOrd="0" parTransId="{72B7EA5A-7B29-4E14-88C4-421A5581662A}" sibTransId="{3D19065B-2930-4B08-9D6D-449BFEB27CF4}"/>
    <dgm:cxn modelId="{B67B7F48-15CD-4277-8E89-87773E8AEE5F}" type="presOf" srcId="{9EB41760-6502-4E0C-B230-85905DB1A75E}" destId="{1A5AF553-1BEE-450C-8495-114014DC29E1}" srcOrd="0" destOrd="0" presId="urn:microsoft.com/office/officeart/2005/8/layout/chevron2"/>
    <dgm:cxn modelId="{43BEF6AC-8D1F-4E95-9822-F6E55177312D}" type="presOf" srcId="{7B125023-7DBB-481A-9084-6562A6392AF6}" destId="{3FEE3F7C-C4F9-413B-91DF-81E801FDB796}" srcOrd="0" destOrd="0" presId="urn:microsoft.com/office/officeart/2005/8/layout/chevron2"/>
    <dgm:cxn modelId="{51572395-A5A6-4ACB-809C-687E3C705DAF}" type="presOf" srcId="{05621FAE-F3E7-47F4-B2AF-79DC62E6FF6D}" destId="{FBC1C1D0-5946-4693-B517-9E360A992C54}" srcOrd="0" destOrd="0" presId="urn:microsoft.com/office/officeart/2005/8/layout/chevron2"/>
    <dgm:cxn modelId="{6E9FF4C7-8AA6-4413-A5AD-645DD67E2897}" srcId="{D6AC36D9-25C1-41BA-8AA3-725503D0BC99}" destId="{9EB41760-6502-4E0C-B230-85905DB1A75E}" srcOrd="3" destOrd="0" parTransId="{20EC5322-9ABA-4CBE-BE47-0F0710A2D1AF}" sibTransId="{4885957F-AD6E-4A32-B52E-3EF07CF3E93F}"/>
    <dgm:cxn modelId="{1AC66213-06B7-4587-BC9B-3B64063FB3CC}" type="presOf" srcId="{DE7B7712-AF4D-40FC-9F3C-84836DFF147C}" destId="{D8F9946E-79E1-4443-AFBD-597AD4D89E4F}" srcOrd="0" destOrd="0" presId="urn:microsoft.com/office/officeart/2005/8/layout/chevron2"/>
    <dgm:cxn modelId="{287B0968-C2BB-4839-AF9D-ACDE49D1CEE3}" type="presOf" srcId="{6A466625-EB7D-42AB-AAA1-AC468693F1C3}" destId="{294FE0BA-195C-49F5-AEA8-2D39F7B343E6}" srcOrd="0" destOrd="1" presId="urn:microsoft.com/office/officeart/2005/8/layout/chevron2"/>
    <dgm:cxn modelId="{A10AEDE1-D32B-4275-800D-8332018059AF}" srcId="{D6AC36D9-25C1-41BA-8AA3-725503D0BC99}" destId="{314C4386-ED6A-4F79-90E2-8021B0DDDE20}" srcOrd="4" destOrd="0" parTransId="{6396AC0B-18E8-43BD-A676-439AF10825B9}" sibTransId="{958602D9-0E50-4164-AE8E-9F01DB4CA470}"/>
    <dgm:cxn modelId="{7444ED16-014C-41B3-BC75-D8DA537122F4}" type="presOf" srcId="{645216E2-7114-4A0D-AECC-B25E114316B9}" destId="{9D0BB387-4BE7-4447-A6A8-2779AE924383}" srcOrd="0" destOrd="0" presId="urn:microsoft.com/office/officeart/2005/8/layout/chevron2"/>
    <dgm:cxn modelId="{0D0E9604-B332-4221-9F9B-EF94D8928574}" srcId="{7BDB88D7-B4C9-4773-B75C-BE006330C5BC}" destId="{599B935C-2942-49CD-A475-367188F9B986}" srcOrd="0" destOrd="0" parTransId="{DC6DF165-D57F-4D0D-BCD0-9A7DDB14BCB0}" sibTransId="{0D42FEA1-78FA-4B4C-92EF-B5108823F62A}"/>
    <dgm:cxn modelId="{5D09277F-8AAA-43A7-9914-648AA3B30B1B}" type="presOf" srcId="{599B935C-2942-49CD-A475-367188F9B986}" destId="{91B15D5B-ABA3-4C39-A064-DCA257C2BF45}" srcOrd="0" destOrd="0" presId="urn:microsoft.com/office/officeart/2005/8/layout/chevron2"/>
    <dgm:cxn modelId="{B9B90EAA-5E47-4855-9C62-215B2CEDDDF7}" srcId="{D6AC36D9-25C1-41BA-8AA3-725503D0BC99}" destId="{DE7B7712-AF4D-40FC-9F3C-84836DFF147C}" srcOrd="2" destOrd="0" parTransId="{8441B2B1-BC8A-4BF4-84BD-92910564C159}" sibTransId="{52AF63F3-135E-43C0-8A2D-4C41D6EBDDE7}"/>
    <dgm:cxn modelId="{8775768A-26B6-4761-90AA-A661CD7A25CD}" srcId="{314C4386-ED6A-4F79-90E2-8021B0DDDE20}" destId="{6EC4F90E-B1FF-48BB-AEBE-A630078BE97C}" srcOrd="0" destOrd="0" parTransId="{B21E3EBC-CE96-4B25-8714-D86F250E8CB3}" sibTransId="{BBD64F9A-4A78-4AD9-ADCB-A0961049E1A4}"/>
    <dgm:cxn modelId="{CD5D4BB7-C15C-4FDC-B59A-F2AD0EE4CCBE}" type="presOf" srcId="{968176E0-A79E-4C87-8568-50728C21E741}" destId="{8F762661-02E7-48F6-B691-DF13725B7E23}" srcOrd="0" destOrd="1" presId="urn:microsoft.com/office/officeart/2005/8/layout/chevron2"/>
    <dgm:cxn modelId="{61463ED0-EA4A-4158-9830-79D486556A6E}" srcId="{1C6ACAC3-A286-4EA0-946C-E63458652D54}" destId="{645216E2-7114-4A0D-AECC-B25E114316B9}" srcOrd="0" destOrd="0" parTransId="{F59CD437-1258-4A95-8A81-F43E108BA64C}" sibTransId="{90F746B7-8373-4142-A31D-98D6A12563AA}"/>
    <dgm:cxn modelId="{C93B0B65-056F-411A-962C-17F01D34080E}" type="presOf" srcId="{314C4386-ED6A-4F79-90E2-8021B0DDDE20}" destId="{4BFF66FC-74B5-4128-8FD8-C1E1BBC90256}" srcOrd="0" destOrd="0" presId="urn:microsoft.com/office/officeart/2005/8/layout/chevron2"/>
    <dgm:cxn modelId="{9736348C-5646-4771-8454-07B3790BE7A9}" srcId="{D6AC36D9-25C1-41BA-8AA3-725503D0BC99}" destId="{1C6ACAC3-A286-4EA0-946C-E63458652D54}" srcOrd="5" destOrd="0" parTransId="{692A8EE5-D8E5-4E18-8F61-D47C25D699E4}" sibTransId="{45677CAB-E240-442F-B4D7-E23E800619B7}"/>
    <dgm:cxn modelId="{749266CD-1CD3-4D04-B9B2-01B9BA31E69A}" type="presOf" srcId="{D6AC36D9-25C1-41BA-8AA3-725503D0BC99}" destId="{0E389F8A-FF11-4AF6-8A84-EE6E136DD3D0}" srcOrd="0" destOrd="0" presId="urn:microsoft.com/office/officeart/2005/8/layout/chevron2"/>
    <dgm:cxn modelId="{1F823EE8-1F68-427D-B7AA-3FDEC64E4EC8}" type="presOf" srcId="{F253F23A-60C9-4FD2-827F-D2F0FFA544F0}" destId="{294FE0BA-195C-49F5-AEA8-2D39F7B343E6}" srcOrd="0" destOrd="0" presId="urn:microsoft.com/office/officeart/2005/8/layout/chevron2"/>
    <dgm:cxn modelId="{AAA03CA4-93C1-4569-9221-7431AB0E0736}" srcId="{314C4386-ED6A-4F79-90E2-8021B0DDDE20}" destId="{968176E0-A79E-4C87-8568-50728C21E741}" srcOrd="1" destOrd="0" parTransId="{51F5AD32-0EA7-476C-9E86-5396CA47A072}" sibTransId="{998B5A46-5148-4A99-8C4A-7D264EBA38BF}"/>
    <dgm:cxn modelId="{96487A0F-9A11-4B31-8090-C7F27B254989}" type="presOf" srcId="{1C6ACAC3-A286-4EA0-946C-E63458652D54}" destId="{8F52374A-7166-4233-B2C2-FB7B52857171}" srcOrd="0" destOrd="0" presId="urn:microsoft.com/office/officeart/2005/8/layout/chevron2"/>
    <dgm:cxn modelId="{09B84520-83EF-4613-8D2F-5928694A5D3C}" type="presOf" srcId="{6EC4F90E-B1FF-48BB-AEBE-A630078BE97C}" destId="{8F762661-02E7-48F6-B691-DF13725B7E23}" srcOrd="0" destOrd="0" presId="urn:microsoft.com/office/officeart/2005/8/layout/chevron2"/>
    <dgm:cxn modelId="{793F2E49-0D9D-4E75-91AD-B263B58AB4EB}" srcId="{9EB41760-6502-4E0C-B230-85905DB1A75E}" destId="{574359C1-0E37-457F-891B-AB1728DAE8C1}" srcOrd="0" destOrd="0" parTransId="{9EBBACD0-E2ED-4EE1-ABE9-1D1C1B63C422}" sibTransId="{B67BA443-AF26-4A27-95D9-D450379F858D}"/>
    <dgm:cxn modelId="{45C9524F-9F2E-49DD-9208-E008C6D9132F}" type="presOf" srcId="{7BDB88D7-B4C9-4773-B75C-BE006330C5BC}" destId="{2B5526EC-509A-46A9-9344-5D3AF01D3183}" srcOrd="0" destOrd="0" presId="urn:microsoft.com/office/officeart/2005/8/layout/chevron2"/>
    <dgm:cxn modelId="{DA5CF61C-C792-43F2-9B9A-1035BDE6BF9B}" srcId="{05621FAE-F3E7-47F4-B2AF-79DC62E6FF6D}" destId="{7B125023-7DBB-481A-9084-6562A6392AF6}" srcOrd="0" destOrd="0" parTransId="{4C118F6E-9655-4D6D-A973-9EF532052DC5}" sibTransId="{9D497123-B322-4DA4-BD71-6883E5ED56F5}"/>
    <dgm:cxn modelId="{757A2598-D2E6-42B4-BAB4-5803285A289D}" type="presParOf" srcId="{0E389F8A-FF11-4AF6-8A84-EE6E136DD3D0}" destId="{CF0D4D3D-1DF4-498F-B616-3FEA16E9B861}" srcOrd="0" destOrd="0" presId="urn:microsoft.com/office/officeart/2005/8/layout/chevron2"/>
    <dgm:cxn modelId="{D76B254E-98F0-4450-8413-32FCF61618F2}" type="presParOf" srcId="{CF0D4D3D-1DF4-498F-B616-3FEA16E9B861}" destId="{2B5526EC-509A-46A9-9344-5D3AF01D3183}" srcOrd="0" destOrd="0" presId="urn:microsoft.com/office/officeart/2005/8/layout/chevron2"/>
    <dgm:cxn modelId="{054ADD86-FF81-44A9-9B4F-8ADEF63AC534}" type="presParOf" srcId="{CF0D4D3D-1DF4-498F-B616-3FEA16E9B861}" destId="{91B15D5B-ABA3-4C39-A064-DCA257C2BF45}" srcOrd="1" destOrd="0" presId="urn:microsoft.com/office/officeart/2005/8/layout/chevron2"/>
    <dgm:cxn modelId="{9DBE117F-68EA-4A83-881D-7A0D6A64BB5D}" type="presParOf" srcId="{0E389F8A-FF11-4AF6-8A84-EE6E136DD3D0}" destId="{BB8FD7A6-9571-4DFE-8870-7B90671B366F}" srcOrd="1" destOrd="0" presId="urn:microsoft.com/office/officeart/2005/8/layout/chevron2"/>
    <dgm:cxn modelId="{4C234949-98F4-4187-BEE9-1CBDA64FD7F6}" type="presParOf" srcId="{0E389F8A-FF11-4AF6-8A84-EE6E136DD3D0}" destId="{15A3B36A-AB39-423A-B16B-65E132F7E4C0}" srcOrd="2" destOrd="0" presId="urn:microsoft.com/office/officeart/2005/8/layout/chevron2"/>
    <dgm:cxn modelId="{80C1CBC7-B4B1-4763-855E-34F8CB024B26}" type="presParOf" srcId="{15A3B36A-AB39-423A-B16B-65E132F7E4C0}" destId="{FBC1C1D0-5946-4693-B517-9E360A992C54}" srcOrd="0" destOrd="0" presId="urn:microsoft.com/office/officeart/2005/8/layout/chevron2"/>
    <dgm:cxn modelId="{6B4D0972-B7E9-4C02-A97F-E60011FC01D5}" type="presParOf" srcId="{15A3B36A-AB39-423A-B16B-65E132F7E4C0}" destId="{3FEE3F7C-C4F9-413B-91DF-81E801FDB796}" srcOrd="1" destOrd="0" presId="urn:microsoft.com/office/officeart/2005/8/layout/chevron2"/>
    <dgm:cxn modelId="{9A16CDE3-74F5-4EED-84F9-41F7F1A0707D}" type="presParOf" srcId="{0E389F8A-FF11-4AF6-8A84-EE6E136DD3D0}" destId="{9F8F0710-2A69-42A0-8A0C-3A918549F450}" srcOrd="3" destOrd="0" presId="urn:microsoft.com/office/officeart/2005/8/layout/chevron2"/>
    <dgm:cxn modelId="{E875A9B2-F8A7-4835-93C9-29BEE493DB6F}" type="presParOf" srcId="{0E389F8A-FF11-4AF6-8A84-EE6E136DD3D0}" destId="{6B8AE19A-B9F9-41E8-8571-045CD4DA1E74}" srcOrd="4" destOrd="0" presId="urn:microsoft.com/office/officeart/2005/8/layout/chevron2"/>
    <dgm:cxn modelId="{7C33CB52-F431-484A-A0FB-C5F544BE249A}" type="presParOf" srcId="{6B8AE19A-B9F9-41E8-8571-045CD4DA1E74}" destId="{D8F9946E-79E1-4443-AFBD-597AD4D89E4F}" srcOrd="0" destOrd="0" presId="urn:microsoft.com/office/officeart/2005/8/layout/chevron2"/>
    <dgm:cxn modelId="{F10B6FE7-8E50-441F-91CD-5CB9C3AD8F7B}" type="presParOf" srcId="{6B8AE19A-B9F9-41E8-8571-045CD4DA1E74}" destId="{294FE0BA-195C-49F5-AEA8-2D39F7B343E6}" srcOrd="1" destOrd="0" presId="urn:microsoft.com/office/officeart/2005/8/layout/chevron2"/>
    <dgm:cxn modelId="{C3CF002F-F829-4D1F-A898-97F4C58590D2}" type="presParOf" srcId="{0E389F8A-FF11-4AF6-8A84-EE6E136DD3D0}" destId="{E1F01028-E06E-41BE-8F9E-C21576E77613}" srcOrd="5" destOrd="0" presId="urn:microsoft.com/office/officeart/2005/8/layout/chevron2"/>
    <dgm:cxn modelId="{09D6AC4F-BC55-422F-941C-EEE2F64EA647}" type="presParOf" srcId="{0E389F8A-FF11-4AF6-8A84-EE6E136DD3D0}" destId="{90AE57CF-D3FC-4E95-A05D-B5BA22648F68}" srcOrd="6" destOrd="0" presId="urn:microsoft.com/office/officeart/2005/8/layout/chevron2"/>
    <dgm:cxn modelId="{C8C852E9-8F78-41D8-A61F-BAB87223C3DD}" type="presParOf" srcId="{90AE57CF-D3FC-4E95-A05D-B5BA22648F68}" destId="{1A5AF553-1BEE-450C-8495-114014DC29E1}" srcOrd="0" destOrd="0" presId="urn:microsoft.com/office/officeart/2005/8/layout/chevron2"/>
    <dgm:cxn modelId="{81548A5C-4E63-4EFF-B85C-EC945C3AB542}" type="presParOf" srcId="{90AE57CF-D3FC-4E95-A05D-B5BA22648F68}" destId="{3E86A9B0-3176-40A1-980A-A05AE5689610}" srcOrd="1" destOrd="0" presId="urn:microsoft.com/office/officeart/2005/8/layout/chevron2"/>
    <dgm:cxn modelId="{0D43B2C9-9239-4EC8-AA30-2D8D217B741E}" type="presParOf" srcId="{0E389F8A-FF11-4AF6-8A84-EE6E136DD3D0}" destId="{A222FC30-B0A0-43F3-BC29-8E28E8D9995D}" srcOrd="7" destOrd="0" presId="urn:microsoft.com/office/officeart/2005/8/layout/chevron2"/>
    <dgm:cxn modelId="{F0A1793B-CAF8-4EE9-811F-0FD84CAFDEC8}" type="presParOf" srcId="{0E389F8A-FF11-4AF6-8A84-EE6E136DD3D0}" destId="{F1D545FE-8C38-4458-8906-7CDA3A9A53F2}" srcOrd="8" destOrd="0" presId="urn:microsoft.com/office/officeart/2005/8/layout/chevron2"/>
    <dgm:cxn modelId="{5E12B86D-672F-49BB-8D1E-691662B4B925}" type="presParOf" srcId="{F1D545FE-8C38-4458-8906-7CDA3A9A53F2}" destId="{4BFF66FC-74B5-4128-8FD8-C1E1BBC90256}" srcOrd="0" destOrd="0" presId="urn:microsoft.com/office/officeart/2005/8/layout/chevron2"/>
    <dgm:cxn modelId="{78A914C9-8BE6-41E1-A86C-D6371122A6FD}" type="presParOf" srcId="{F1D545FE-8C38-4458-8906-7CDA3A9A53F2}" destId="{8F762661-02E7-48F6-B691-DF13725B7E23}" srcOrd="1" destOrd="0" presId="urn:microsoft.com/office/officeart/2005/8/layout/chevron2"/>
    <dgm:cxn modelId="{43937DE3-FC4A-4562-A145-FE8E4FCB4CF1}" type="presParOf" srcId="{0E389F8A-FF11-4AF6-8A84-EE6E136DD3D0}" destId="{D10C0AA2-B901-474E-9FEE-78E5CE055694}" srcOrd="9" destOrd="0" presId="urn:microsoft.com/office/officeart/2005/8/layout/chevron2"/>
    <dgm:cxn modelId="{00FCEC76-4BB6-4D4A-80F4-EA4E832E5F3E}" type="presParOf" srcId="{0E389F8A-FF11-4AF6-8A84-EE6E136DD3D0}" destId="{7546A7BC-7B0A-4EF8-869E-C1F2D514497F}" srcOrd="10" destOrd="0" presId="urn:microsoft.com/office/officeart/2005/8/layout/chevron2"/>
    <dgm:cxn modelId="{6F30D303-C1F6-494E-A462-2D7E5BB4A622}" type="presParOf" srcId="{7546A7BC-7B0A-4EF8-869E-C1F2D514497F}" destId="{8F52374A-7166-4233-B2C2-FB7B52857171}" srcOrd="0" destOrd="0" presId="urn:microsoft.com/office/officeart/2005/8/layout/chevron2"/>
    <dgm:cxn modelId="{AF630403-B365-4676-95AF-6F1CA7331D61}" type="presParOf" srcId="{7546A7BC-7B0A-4EF8-869E-C1F2D514497F}" destId="{9D0BB387-4BE7-4447-A6A8-2779AE9243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FDC821-A41B-4DE7-B3DD-305ECB7B02B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6A2A6C-57F4-4DEB-A595-66833772E2C4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Задача Минимум</a:t>
          </a:r>
          <a:endParaRPr lang="ru-RU" dirty="0"/>
        </a:p>
      </dgm:t>
    </dgm:pt>
    <dgm:pt modelId="{75BB3AC6-DC3C-462F-91F7-B4D022E6555E}" type="parTrans" cxnId="{327EE083-EE88-4757-8A78-57B907D55AA8}">
      <dgm:prSet/>
      <dgm:spPr/>
      <dgm:t>
        <a:bodyPr/>
        <a:lstStyle/>
        <a:p>
          <a:endParaRPr lang="ru-RU"/>
        </a:p>
      </dgm:t>
    </dgm:pt>
    <dgm:pt modelId="{C8BB5C33-BAB1-4C34-A1B0-6E112A9D4290}" type="sibTrans" cxnId="{327EE083-EE88-4757-8A78-57B907D55AA8}">
      <dgm:prSet/>
      <dgm:spPr/>
      <dgm:t>
        <a:bodyPr/>
        <a:lstStyle/>
        <a:p>
          <a:endParaRPr lang="ru-RU"/>
        </a:p>
      </dgm:t>
    </dgm:pt>
    <dgm:pt modelId="{1CB6B7AF-640B-49A6-A321-583602C80B8F}">
      <dgm:prSet phldrT="[Текст]" custT="1"/>
      <dgm:spPr>
        <a:solidFill>
          <a:srgbClr val="B4E29A"/>
        </a:solidFill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pPr algn="ctr"/>
          <a:r>
            <a:rPr lang="ru-RU" sz="3200" dirty="0" smtClean="0">
              <a:solidFill>
                <a:srgbClr val="002060"/>
              </a:solidFill>
            </a:rPr>
            <a:t>100% охват детей программами </a:t>
          </a:r>
          <a:r>
            <a:rPr lang="ru-RU" sz="3200" dirty="0" err="1" smtClean="0">
              <a:solidFill>
                <a:srgbClr val="002060"/>
              </a:solidFill>
            </a:rPr>
            <a:t>предшкольного</a:t>
          </a:r>
          <a:r>
            <a:rPr lang="ru-RU" sz="3200" dirty="0" smtClean="0">
              <a:solidFill>
                <a:srgbClr val="002060"/>
              </a:solidFill>
            </a:rPr>
            <a:t> образования</a:t>
          </a:r>
          <a:endParaRPr lang="ru-RU" sz="3200" dirty="0">
            <a:solidFill>
              <a:srgbClr val="002060"/>
            </a:solidFill>
          </a:endParaRPr>
        </a:p>
      </dgm:t>
    </dgm:pt>
    <dgm:pt modelId="{2CFAFF1E-D677-4982-B33A-46811C64FBEB}" type="parTrans" cxnId="{952A832F-7CBB-4D1C-A457-C56775CAE21B}">
      <dgm:prSet/>
      <dgm:spPr/>
      <dgm:t>
        <a:bodyPr/>
        <a:lstStyle/>
        <a:p>
          <a:endParaRPr lang="ru-RU"/>
        </a:p>
      </dgm:t>
    </dgm:pt>
    <dgm:pt modelId="{69FD0CB9-5A3B-4A62-995E-0CB1A3E4D0A8}" type="sibTrans" cxnId="{952A832F-7CBB-4D1C-A457-C56775CAE21B}">
      <dgm:prSet/>
      <dgm:spPr/>
      <dgm:t>
        <a:bodyPr/>
        <a:lstStyle/>
        <a:p>
          <a:endParaRPr lang="ru-RU"/>
        </a:p>
      </dgm:t>
    </dgm:pt>
    <dgm:pt modelId="{7B69DE18-A0B8-403D-BF44-10A6F66D68B4}" type="pres">
      <dgm:prSet presAssocID="{55FDC821-A41B-4DE7-B3DD-305ECB7B02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0EBE54-13B3-4EA6-9FD3-236E311D6B57}" type="pres">
      <dgm:prSet presAssocID="{F46A2A6C-57F4-4DEB-A595-66833772E2C4}" presName="linNode" presStyleCnt="0"/>
      <dgm:spPr/>
      <dgm:t>
        <a:bodyPr/>
        <a:lstStyle/>
        <a:p>
          <a:endParaRPr lang="ru-RU"/>
        </a:p>
      </dgm:t>
    </dgm:pt>
    <dgm:pt modelId="{31E4F234-825D-4268-A4C3-66F028781DD2}" type="pres">
      <dgm:prSet presAssocID="{F46A2A6C-57F4-4DEB-A595-66833772E2C4}" presName="parentText" presStyleLbl="node1" presStyleIdx="0" presStyleCnt="1" custLinFactNeighborX="-1517" custLinFactNeighborY="34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9D4BA-5F53-4E54-8DEC-A1BCF0C272E4}" type="pres">
      <dgm:prSet presAssocID="{F46A2A6C-57F4-4DEB-A595-66833772E2C4}" presName="descendantText" presStyleLbl="alignAccFollowNode1" presStyleIdx="0" presStyleCnt="1" custScaleY="116493" custLinFactNeighborX="-216" custLinFactNeighborY="12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B44ABB-3063-48CF-8A70-222954BB9AA8}" type="presOf" srcId="{1CB6B7AF-640B-49A6-A321-583602C80B8F}" destId="{5209D4BA-5F53-4E54-8DEC-A1BCF0C272E4}" srcOrd="0" destOrd="0" presId="urn:microsoft.com/office/officeart/2005/8/layout/vList5"/>
    <dgm:cxn modelId="{ABF4FE70-F3AA-45D8-B7FA-1C1E9CBC8087}" type="presOf" srcId="{55FDC821-A41B-4DE7-B3DD-305ECB7B02B3}" destId="{7B69DE18-A0B8-403D-BF44-10A6F66D68B4}" srcOrd="0" destOrd="0" presId="urn:microsoft.com/office/officeart/2005/8/layout/vList5"/>
    <dgm:cxn modelId="{2F5C16D9-CF9E-413D-A21F-FFA8C005DCD7}" type="presOf" srcId="{F46A2A6C-57F4-4DEB-A595-66833772E2C4}" destId="{31E4F234-825D-4268-A4C3-66F028781DD2}" srcOrd="0" destOrd="0" presId="urn:microsoft.com/office/officeart/2005/8/layout/vList5"/>
    <dgm:cxn modelId="{952A832F-7CBB-4D1C-A457-C56775CAE21B}" srcId="{F46A2A6C-57F4-4DEB-A595-66833772E2C4}" destId="{1CB6B7AF-640B-49A6-A321-583602C80B8F}" srcOrd="0" destOrd="0" parTransId="{2CFAFF1E-D677-4982-B33A-46811C64FBEB}" sibTransId="{69FD0CB9-5A3B-4A62-995E-0CB1A3E4D0A8}"/>
    <dgm:cxn modelId="{327EE083-EE88-4757-8A78-57B907D55AA8}" srcId="{55FDC821-A41B-4DE7-B3DD-305ECB7B02B3}" destId="{F46A2A6C-57F4-4DEB-A595-66833772E2C4}" srcOrd="0" destOrd="0" parTransId="{75BB3AC6-DC3C-462F-91F7-B4D022E6555E}" sibTransId="{C8BB5C33-BAB1-4C34-A1B0-6E112A9D4290}"/>
    <dgm:cxn modelId="{E858788C-347C-4B9E-9705-F47E140D2910}" type="presParOf" srcId="{7B69DE18-A0B8-403D-BF44-10A6F66D68B4}" destId="{2D0EBE54-13B3-4EA6-9FD3-236E311D6B57}" srcOrd="0" destOrd="0" presId="urn:microsoft.com/office/officeart/2005/8/layout/vList5"/>
    <dgm:cxn modelId="{25939853-8431-46CE-82AA-4DA80AD96429}" type="presParOf" srcId="{2D0EBE54-13B3-4EA6-9FD3-236E311D6B57}" destId="{31E4F234-825D-4268-A4C3-66F028781DD2}" srcOrd="0" destOrd="0" presId="urn:microsoft.com/office/officeart/2005/8/layout/vList5"/>
    <dgm:cxn modelId="{3F7B4DE4-9E42-4B47-901F-7805A912CEAA}" type="presParOf" srcId="{2D0EBE54-13B3-4EA6-9FD3-236E311D6B57}" destId="{5209D4BA-5F53-4E54-8DEC-A1BCF0C272E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A8C1ED-34F9-4CC9-A847-C12DB4A0FBB1}">
      <dsp:nvSpPr>
        <dsp:cNvPr id="0" name=""/>
        <dsp:cNvSpPr/>
      </dsp:nvSpPr>
      <dsp:spPr>
        <a:xfrm rot="5400000">
          <a:off x="4119765" y="-3100385"/>
          <a:ext cx="895141" cy="7324350"/>
        </a:xfrm>
        <a:prstGeom prst="round2SameRect">
          <a:avLst/>
        </a:prstGeom>
        <a:solidFill>
          <a:srgbClr val="C00000">
            <a:alpha val="42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Преобладание государственных  форм организации дошкольного образования</a:t>
          </a:r>
          <a:endParaRPr lang="ru-RU" sz="1900" kern="1200" dirty="0"/>
        </a:p>
      </dsp:txBody>
      <dsp:txXfrm rot="5400000">
        <a:off x="4119765" y="-3100385"/>
        <a:ext cx="895141" cy="7324350"/>
      </dsp:txXfrm>
    </dsp:sp>
    <dsp:sp modelId="{10699553-CFDF-4929-96C6-F1BA862D9BCB}">
      <dsp:nvSpPr>
        <dsp:cNvPr id="0" name=""/>
        <dsp:cNvSpPr/>
      </dsp:nvSpPr>
      <dsp:spPr>
        <a:xfrm>
          <a:off x="88" y="2326"/>
          <a:ext cx="905072" cy="1118927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>
              <a:solidFill>
                <a:srgbClr val="003366"/>
              </a:solidFill>
            </a:rPr>
            <a:t>I</a:t>
          </a:r>
          <a:r>
            <a:rPr lang="ru-RU" sz="3500" kern="1200" smtClean="0">
              <a:solidFill>
                <a:srgbClr val="003366"/>
              </a:solidFill>
            </a:rPr>
            <a:t>.</a:t>
          </a:r>
          <a:endParaRPr lang="ru-RU" sz="3500" kern="1200" dirty="0">
            <a:solidFill>
              <a:srgbClr val="003366"/>
            </a:solidFill>
          </a:endParaRPr>
        </a:p>
      </dsp:txBody>
      <dsp:txXfrm>
        <a:off x="88" y="2326"/>
        <a:ext cx="905072" cy="1118927"/>
      </dsp:txXfrm>
    </dsp:sp>
    <dsp:sp modelId="{623CB217-B3D9-401E-9059-98076D4986CD}">
      <dsp:nvSpPr>
        <dsp:cNvPr id="0" name=""/>
        <dsp:cNvSpPr/>
      </dsp:nvSpPr>
      <dsp:spPr>
        <a:xfrm rot="5400000">
          <a:off x="4123925" y="-1915129"/>
          <a:ext cx="895141" cy="7316206"/>
        </a:xfrm>
        <a:prstGeom prst="round2SameRect">
          <a:avLst/>
        </a:prstGeom>
        <a:solidFill>
          <a:srgbClr val="FFFF00">
            <a:alpha val="45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Отмечается позитивная тенденция за счет открытия новых ДОУ и развития иных форм дошкольного образования</a:t>
          </a:r>
          <a:endParaRPr lang="ru-RU" sz="1900" kern="1200" dirty="0"/>
        </a:p>
      </dsp:txBody>
      <dsp:txXfrm rot="5400000">
        <a:off x="4123925" y="-1915129"/>
        <a:ext cx="895141" cy="7316206"/>
      </dsp:txXfrm>
    </dsp:sp>
    <dsp:sp modelId="{3E0198E5-480C-4D85-8ECE-9E3B0BD8B21C}">
      <dsp:nvSpPr>
        <dsp:cNvPr id="0" name=""/>
        <dsp:cNvSpPr/>
      </dsp:nvSpPr>
      <dsp:spPr>
        <a:xfrm flipH="1">
          <a:off x="88" y="1177199"/>
          <a:ext cx="858222" cy="1118927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>
              <a:solidFill>
                <a:srgbClr val="003366"/>
              </a:solidFill>
            </a:rPr>
            <a:t>II.</a:t>
          </a:r>
          <a:endParaRPr lang="ru-RU" sz="3500" kern="1200" dirty="0">
            <a:solidFill>
              <a:srgbClr val="003366"/>
            </a:solidFill>
          </a:endParaRPr>
        </a:p>
      </dsp:txBody>
      <dsp:txXfrm flipH="1">
        <a:off x="88" y="1177199"/>
        <a:ext cx="858222" cy="1118927"/>
      </dsp:txXfrm>
    </dsp:sp>
    <dsp:sp modelId="{DA83E222-E06F-4A52-B902-3E7F2A7749C1}">
      <dsp:nvSpPr>
        <dsp:cNvPr id="0" name=""/>
        <dsp:cNvSpPr/>
      </dsp:nvSpPr>
      <dsp:spPr>
        <a:xfrm rot="5400000">
          <a:off x="4117298" y="-752006"/>
          <a:ext cx="895141" cy="7327086"/>
        </a:xfrm>
        <a:prstGeom prst="round2SameRect">
          <a:avLst/>
        </a:prstGeom>
        <a:solidFill>
          <a:srgbClr val="00B050">
            <a:alpha val="52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Вариативность форм дошкольного образования: формальных и неформальных</a:t>
          </a:r>
          <a:endParaRPr lang="ru-RU" sz="1900" kern="1200" dirty="0"/>
        </a:p>
      </dsp:txBody>
      <dsp:txXfrm rot="5400000">
        <a:off x="4117298" y="-752006"/>
        <a:ext cx="895141" cy="7327086"/>
      </dsp:txXfrm>
    </dsp:sp>
    <dsp:sp modelId="{D559CF7C-7A8C-4694-9C09-6CC07B0691C6}">
      <dsp:nvSpPr>
        <dsp:cNvPr id="0" name=""/>
        <dsp:cNvSpPr/>
      </dsp:nvSpPr>
      <dsp:spPr>
        <a:xfrm>
          <a:off x="88" y="2352073"/>
          <a:ext cx="901237" cy="1118927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>
              <a:solidFill>
                <a:srgbClr val="003366"/>
              </a:solidFill>
            </a:rPr>
            <a:t>III.</a:t>
          </a:r>
          <a:endParaRPr lang="ru-RU" sz="3500" kern="1200" dirty="0">
            <a:solidFill>
              <a:srgbClr val="003366"/>
            </a:solidFill>
          </a:endParaRPr>
        </a:p>
      </dsp:txBody>
      <dsp:txXfrm>
        <a:off x="88" y="2352073"/>
        <a:ext cx="901237" cy="1118927"/>
      </dsp:txXfrm>
    </dsp:sp>
    <dsp:sp modelId="{48D73A04-28B0-45B8-AFAD-DA298F818D19}">
      <dsp:nvSpPr>
        <dsp:cNvPr id="0" name=""/>
        <dsp:cNvSpPr/>
      </dsp:nvSpPr>
      <dsp:spPr>
        <a:xfrm rot="5400000">
          <a:off x="4096077" y="400689"/>
          <a:ext cx="895141" cy="7371440"/>
        </a:xfrm>
        <a:prstGeom prst="round2SameRect">
          <a:avLst/>
        </a:prstGeom>
        <a:solidFill>
          <a:srgbClr val="F40CD3">
            <a:alpha val="47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Вариативность содержания и программно-методического обеспечения дошкольного образования</a:t>
          </a:r>
          <a:endParaRPr lang="ru-RU" sz="1900" kern="1200" dirty="0"/>
        </a:p>
      </dsp:txBody>
      <dsp:txXfrm rot="5400000">
        <a:off x="4096077" y="400689"/>
        <a:ext cx="895141" cy="7371440"/>
      </dsp:txXfrm>
    </dsp:sp>
    <dsp:sp modelId="{9EC98BD1-6EF9-4047-8E9C-DD12D83DD653}">
      <dsp:nvSpPr>
        <dsp:cNvPr id="0" name=""/>
        <dsp:cNvSpPr/>
      </dsp:nvSpPr>
      <dsp:spPr>
        <a:xfrm>
          <a:off x="88" y="3526946"/>
          <a:ext cx="857839" cy="1118927"/>
        </a:xfrm>
        <a:prstGeom prst="roundRect">
          <a:avLst/>
        </a:prstGeom>
        <a:solidFill>
          <a:srgbClr val="F40C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>
              <a:solidFill>
                <a:srgbClr val="003366"/>
              </a:solidFill>
            </a:rPr>
            <a:t>IV.</a:t>
          </a:r>
          <a:endParaRPr lang="ru-RU" sz="3500" kern="1200" dirty="0">
            <a:solidFill>
              <a:srgbClr val="003366"/>
            </a:solidFill>
          </a:endParaRPr>
        </a:p>
      </dsp:txBody>
      <dsp:txXfrm>
        <a:off x="88" y="3526946"/>
        <a:ext cx="857839" cy="111892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5F738B-FE0A-4EA0-AC8E-45BD029D955E}">
      <dsp:nvSpPr>
        <dsp:cNvPr id="0" name=""/>
        <dsp:cNvSpPr/>
      </dsp:nvSpPr>
      <dsp:spPr>
        <a:xfrm>
          <a:off x="115036" y="0"/>
          <a:ext cx="6774055" cy="894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Разработка примерных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образовательных программ</a:t>
          </a:r>
          <a:endParaRPr lang="ru-RU" sz="2000" kern="1200" dirty="0"/>
        </a:p>
      </dsp:txBody>
      <dsp:txXfrm>
        <a:off x="115036" y="0"/>
        <a:ext cx="5718431" cy="894080"/>
      </dsp:txXfrm>
    </dsp:sp>
    <dsp:sp modelId="{40375741-DFD9-47B3-B462-952121987E50}">
      <dsp:nvSpPr>
        <dsp:cNvPr id="0" name=""/>
        <dsp:cNvSpPr/>
      </dsp:nvSpPr>
      <dsp:spPr>
        <a:xfrm>
          <a:off x="645997" y="1041395"/>
          <a:ext cx="6774055" cy="894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Осуществление независимой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общественно-профессиональной экспертизы</a:t>
          </a:r>
          <a:endParaRPr lang="ru-RU" sz="2000" kern="1200" dirty="0"/>
        </a:p>
      </dsp:txBody>
      <dsp:txXfrm>
        <a:off x="645997" y="1041395"/>
        <a:ext cx="5585773" cy="894080"/>
      </dsp:txXfrm>
    </dsp:sp>
    <dsp:sp modelId="{5693E9C1-5575-4972-98FC-BADBB00DB7C2}">
      <dsp:nvSpPr>
        <dsp:cNvPr id="0" name=""/>
        <dsp:cNvSpPr/>
      </dsp:nvSpPr>
      <dsp:spPr>
        <a:xfrm>
          <a:off x="1150744" y="2098035"/>
          <a:ext cx="6774055" cy="894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Утверждение федерального перечня примерных программ</a:t>
          </a:r>
          <a:endParaRPr lang="ru-RU" sz="2000" kern="1200" dirty="0"/>
        </a:p>
      </dsp:txBody>
      <dsp:txXfrm>
        <a:off x="1150744" y="2098035"/>
        <a:ext cx="5594240" cy="894080"/>
      </dsp:txXfrm>
    </dsp:sp>
    <dsp:sp modelId="{30640CAE-9753-4C7E-A262-78B7BF0F572C}">
      <dsp:nvSpPr>
        <dsp:cNvPr id="0" name=""/>
        <dsp:cNvSpPr/>
      </dsp:nvSpPr>
      <dsp:spPr>
        <a:xfrm>
          <a:off x="1367852" y="3154675"/>
          <a:ext cx="6774055" cy="894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Массовое повышение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квалификации воспитателей</a:t>
          </a:r>
          <a:endParaRPr lang="ru-RU" sz="2000" kern="1200" dirty="0"/>
        </a:p>
      </dsp:txBody>
      <dsp:txXfrm>
        <a:off x="1367852" y="3154675"/>
        <a:ext cx="5585773" cy="894080"/>
      </dsp:txXfrm>
    </dsp:sp>
    <dsp:sp modelId="{3027AC41-A463-4A5D-B2F6-88491FF32246}">
      <dsp:nvSpPr>
        <dsp:cNvPr id="0" name=""/>
        <dsp:cNvSpPr/>
      </dsp:nvSpPr>
      <dsp:spPr>
        <a:xfrm>
          <a:off x="5758688" y="68478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rgbClr val="00B050">
            <a:alpha val="89804"/>
          </a:srgb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>
            <a:solidFill>
              <a:srgbClr val="00B050"/>
            </a:solidFill>
          </a:endParaRPr>
        </a:p>
      </dsp:txBody>
      <dsp:txXfrm>
        <a:off x="5758688" y="684783"/>
        <a:ext cx="581152" cy="581152"/>
      </dsp:txXfrm>
    </dsp:sp>
    <dsp:sp modelId="{85737C49-A639-4D42-ACC6-D068AA22D083}">
      <dsp:nvSpPr>
        <dsp:cNvPr id="0" name=""/>
        <dsp:cNvSpPr/>
      </dsp:nvSpPr>
      <dsp:spPr>
        <a:xfrm>
          <a:off x="6289649" y="174142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rgbClr val="00B050">
            <a:alpha val="90000"/>
          </a:srgb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6289649" y="1741423"/>
        <a:ext cx="581152" cy="581152"/>
      </dsp:txXfrm>
    </dsp:sp>
    <dsp:sp modelId="{71C34AE8-6311-4FDD-BE00-C67D4E45874A}">
      <dsp:nvSpPr>
        <dsp:cNvPr id="0" name=""/>
        <dsp:cNvSpPr/>
      </dsp:nvSpPr>
      <dsp:spPr>
        <a:xfrm>
          <a:off x="6812686" y="2798064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rgbClr val="00B050">
            <a:alpha val="90000"/>
          </a:srgb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6812686" y="2798064"/>
        <a:ext cx="581152" cy="58115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5526EC-509A-46A9-9344-5D3AF01D3183}">
      <dsp:nvSpPr>
        <dsp:cNvPr id="0" name=""/>
        <dsp:cNvSpPr/>
      </dsp:nvSpPr>
      <dsp:spPr>
        <a:xfrm rot="5400000">
          <a:off x="-135386" y="135386"/>
          <a:ext cx="902578" cy="63180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*</a:t>
          </a:r>
          <a:endParaRPr lang="ru-RU" sz="1800" kern="1200" dirty="0"/>
        </a:p>
      </dsp:txBody>
      <dsp:txXfrm rot="5400000">
        <a:off x="-135386" y="135386"/>
        <a:ext cx="902578" cy="631805"/>
      </dsp:txXfrm>
    </dsp:sp>
    <dsp:sp modelId="{91B15D5B-ABA3-4C39-A064-DCA257C2BF45}">
      <dsp:nvSpPr>
        <dsp:cNvPr id="0" name=""/>
        <dsp:cNvSpPr/>
      </dsp:nvSpPr>
      <dsp:spPr>
        <a:xfrm rot="5400000">
          <a:off x="3907226" y="-3288674"/>
          <a:ext cx="868046" cy="74453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Развитие сети дошкольных образовательных учреждений через участие государства, негосударственных организаций, а также граждан в рамках направлений заданных государством 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907226" y="-3288674"/>
        <a:ext cx="868046" cy="7445394"/>
      </dsp:txXfrm>
    </dsp:sp>
    <dsp:sp modelId="{FBC1C1D0-5946-4693-B517-9E360A992C54}">
      <dsp:nvSpPr>
        <dsp:cNvPr id="0" name=""/>
        <dsp:cNvSpPr/>
      </dsp:nvSpPr>
      <dsp:spPr>
        <a:xfrm rot="5400000">
          <a:off x="-135386" y="1109201"/>
          <a:ext cx="902578" cy="631805"/>
        </a:xfrm>
        <a:prstGeom prst="chevron">
          <a:avLst/>
        </a:prstGeom>
        <a:gradFill rotWithShape="0">
          <a:gsLst>
            <a:gs pos="0">
              <a:schemeClr val="accent2">
                <a:hueOff val="-2880000"/>
                <a:satOff val="-10001"/>
                <a:lumOff val="12000"/>
                <a:alphaOff val="0"/>
                <a:shade val="51000"/>
                <a:satMod val="130000"/>
              </a:schemeClr>
            </a:gs>
            <a:gs pos="80000">
              <a:schemeClr val="accent2">
                <a:hueOff val="-2880000"/>
                <a:satOff val="-10001"/>
                <a:lumOff val="12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2880000"/>
                <a:satOff val="-10001"/>
                <a:lumOff val="1200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2880000"/>
              <a:satOff val="-10001"/>
              <a:lumOff val="12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smtClean="0">
              <a:latin typeface="Times New Roman" pitchFamily="18" charset="0"/>
              <a:cs typeface="Times New Roman" pitchFamily="18" charset="0"/>
            </a:rPr>
            <a:t>*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35386" y="1109201"/>
        <a:ext cx="902578" cy="631805"/>
      </dsp:txXfrm>
    </dsp:sp>
    <dsp:sp modelId="{3FEE3F7C-C4F9-413B-91DF-81E801FDB796}">
      <dsp:nvSpPr>
        <dsp:cNvPr id="0" name=""/>
        <dsp:cNvSpPr/>
      </dsp:nvSpPr>
      <dsp:spPr>
        <a:xfrm rot="5400000">
          <a:off x="4047911" y="-2375428"/>
          <a:ext cx="586676" cy="74453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880000"/>
              <a:satOff val="-10001"/>
              <a:lumOff val="12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smtClean="0">
              <a:latin typeface="Times New Roman" pitchFamily="18" charset="0"/>
              <a:cs typeface="Times New Roman" pitchFamily="18" charset="0"/>
            </a:rPr>
            <a:t>Привязка финансирования к федеральным требованиям и реализуемым образовательным программам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047911" y="-2375428"/>
        <a:ext cx="586676" cy="7445394"/>
      </dsp:txXfrm>
    </dsp:sp>
    <dsp:sp modelId="{D8F9946E-79E1-4443-AFBD-597AD4D89E4F}">
      <dsp:nvSpPr>
        <dsp:cNvPr id="0" name=""/>
        <dsp:cNvSpPr/>
      </dsp:nvSpPr>
      <dsp:spPr>
        <a:xfrm rot="5400000">
          <a:off x="-135386" y="2006868"/>
          <a:ext cx="902578" cy="631805"/>
        </a:xfrm>
        <a:prstGeom prst="chevron">
          <a:avLst/>
        </a:prstGeom>
        <a:gradFill rotWithShape="0">
          <a:gsLst>
            <a:gs pos="0">
              <a:schemeClr val="accent2">
                <a:hueOff val="-5760000"/>
                <a:satOff val="-20001"/>
                <a:lumOff val="24000"/>
                <a:alphaOff val="0"/>
                <a:shade val="51000"/>
                <a:satMod val="130000"/>
              </a:schemeClr>
            </a:gs>
            <a:gs pos="80000">
              <a:schemeClr val="accent2">
                <a:hueOff val="-5760000"/>
                <a:satOff val="-20001"/>
                <a:lumOff val="24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5760000"/>
                <a:satOff val="-20001"/>
                <a:lumOff val="2400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5760000"/>
              <a:satOff val="-20001"/>
              <a:lumOff val="24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smtClean="0">
              <a:latin typeface="Times New Roman" pitchFamily="18" charset="0"/>
              <a:cs typeface="Times New Roman" pitchFamily="18" charset="0"/>
            </a:rPr>
            <a:t>*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35386" y="2006868"/>
        <a:ext cx="902578" cy="631805"/>
      </dsp:txXfrm>
    </dsp:sp>
    <dsp:sp modelId="{294FE0BA-195C-49F5-AEA8-2D39F7B343E6}">
      <dsp:nvSpPr>
        <dsp:cNvPr id="0" name=""/>
        <dsp:cNvSpPr/>
      </dsp:nvSpPr>
      <dsp:spPr>
        <a:xfrm rot="5400000">
          <a:off x="3976709" y="-1498594"/>
          <a:ext cx="755586" cy="74453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5760000"/>
              <a:satOff val="-20001"/>
              <a:lumOff val="24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smtClean="0">
              <a:latin typeface="Times New Roman" pitchFamily="18" charset="0"/>
              <a:cs typeface="Times New Roman" pitchFamily="18" charset="0"/>
            </a:rPr>
            <a:t>Обеспечение равной доступности дошкольных учреждений к бюджетным ресурсам, независимо от форм собственности и ведомственной принадлежности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3976709" y="-1498594"/>
        <a:ext cx="755586" cy="7445394"/>
      </dsp:txXfrm>
    </dsp:sp>
    <dsp:sp modelId="{1A5AF553-1BEE-450C-8495-114014DC29E1}">
      <dsp:nvSpPr>
        <dsp:cNvPr id="0" name=""/>
        <dsp:cNvSpPr/>
      </dsp:nvSpPr>
      <dsp:spPr>
        <a:xfrm rot="5400000">
          <a:off x="-135386" y="2802389"/>
          <a:ext cx="902578" cy="631805"/>
        </a:xfrm>
        <a:prstGeom prst="chevron">
          <a:avLst/>
        </a:prstGeom>
        <a:gradFill rotWithShape="0">
          <a:gsLst>
            <a:gs pos="0">
              <a:schemeClr val="accent2">
                <a:hueOff val="-8640000"/>
                <a:satOff val="-30002"/>
                <a:lumOff val="36001"/>
                <a:alphaOff val="0"/>
                <a:shade val="51000"/>
                <a:satMod val="130000"/>
              </a:schemeClr>
            </a:gs>
            <a:gs pos="80000">
              <a:schemeClr val="accent2">
                <a:hueOff val="-8640000"/>
                <a:satOff val="-30002"/>
                <a:lumOff val="36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8640000"/>
                <a:satOff val="-30002"/>
                <a:lumOff val="3600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8640000"/>
              <a:satOff val="-30002"/>
              <a:lumOff val="36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smtClean="0">
              <a:latin typeface="Times New Roman" pitchFamily="18" charset="0"/>
              <a:cs typeface="Times New Roman" pitchFamily="18" charset="0"/>
            </a:rPr>
            <a:t>*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35386" y="2802389"/>
        <a:ext cx="902578" cy="631805"/>
      </dsp:txXfrm>
    </dsp:sp>
    <dsp:sp modelId="{3E86A9B0-3176-40A1-980A-A05AE5689610}">
      <dsp:nvSpPr>
        <dsp:cNvPr id="0" name=""/>
        <dsp:cNvSpPr/>
      </dsp:nvSpPr>
      <dsp:spPr>
        <a:xfrm rot="5400000">
          <a:off x="4061164" y="-609959"/>
          <a:ext cx="586676" cy="74453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8640000"/>
              <a:satOff val="-30002"/>
              <a:lumOff val="36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Поддержка форм семейного воспитания (включение родителей, семейных воспитателей в состав официальных работников)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061164" y="-609959"/>
        <a:ext cx="586676" cy="7445394"/>
      </dsp:txXfrm>
    </dsp:sp>
    <dsp:sp modelId="{4BFF66FC-74B5-4128-8FD8-C1E1BBC90256}">
      <dsp:nvSpPr>
        <dsp:cNvPr id="0" name=""/>
        <dsp:cNvSpPr/>
      </dsp:nvSpPr>
      <dsp:spPr>
        <a:xfrm rot="5400000">
          <a:off x="-135386" y="3640590"/>
          <a:ext cx="902578" cy="631805"/>
        </a:xfrm>
        <a:prstGeom prst="chevron">
          <a:avLst/>
        </a:prstGeom>
        <a:gradFill rotWithShape="0">
          <a:gsLst>
            <a:gs pos="0">
              <a:schemeClr val="accent2">
                <a:hueOff val="-11520000"/>
                <a:satOff val="-40002"/>
                <a:lumOff val="48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1520000"/>
                <a:satOff val="-40002"/>
                <a:lumOff val="48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1520000"/>
                <a:satOff val="-40002"/>
                <a:lumOff val="4800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11520000"/>
              <a:satOff val="-40002"/>
              <a:lumOff val="48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smtClean="0">
              <a:latin typeface="Times New Roman" pitchFamily="18" charset="0"/>
              <a:cs typeface="Times New Roman" pitchFamily="18" charset="0"/>
            </a:rPr>
            <a:t>*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35386" y="3640590"/>
        <a:ext cx="902578" cy="631805"/>
      </dsp:txXfrm>
    </dsp:sp>
    <dsp:sp modelId="{8F762661-02E7-48F6-B691-DF13725B7E23}">
      <dsp:nvSpPr>
        <dsp:cNvPr id="0" name=""/>
        <dsp:cNvSpPr/>
      </dsp:nvSpPr>
      <dsp:spPr>
        <a:xfrm rot="5400000">
          <a:off x="3884577" y="320438"/>
          <a:ext cx="939849" cy="74453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1520000"/>
              <a:satOff val="-40002"/>
              <a:lumOff val="48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smtClean="0">
              <a:latin typeface="Times New Roman" pitchFamily="18" charset="0"/>
              <a:cs typeface="Times New Roman" pitchFamily="18" charset="0"/>
            </a:rPr>
            <a:t>Поддержка и повышение  эффективности вариативных развивающих программ: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smtClean="0">
              <a:latin typeface="Times New Roman" pitchFamily="18" charset="0"/>
              <a:cs typeface="Times New Roman" pitchFamily="18" charset="0"/>
            </a:rPr>
            <a:t>инклюзивного образования, опережающего развития, программ для детей от 0 до 3-х лет и т.д.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884577" y="320438"/>
        <a:ext cx="939849" cy="7445394"/>
      </dsp:txXfrm>
    </dsp:sp>
    <dsp:sp modelId="{8F52374A-7166-4233-B2C2-FB7B52857171}">
      <dsp:nvSpPr>
        <dsp:cNvPr id="0" name=""/>
        <dsp:cNvSpPr/>
      </dsp:nvSpPr>
      <dsp:spPr>
        <a:xfrm rot="5400000">
          <a:off x="-132891" y="4545324"/>
          <a:ext cx="902578" cy="631805"/>
        </a:xfrm>
        <a:prstGeom prst="chevron">
          <a:avLst/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4400000"/>
                <a:satOff val="-50003"/>
                <a:lumOff val="6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14400000"/>
              <a:satOff val="-50003"/>
              <a:lumOff val="60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*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32891" y="4545324"/>
        <a:ext cx="902578" cy="631805"/>
      </dsp:txXfrm>
    </dsp:sp>
    <dsp:sp modelId="{9D0BB387-4BE7-4447-A6A8-2779AE924383}">
      <dsp:nvSpPr>
        <dsp:cNvPr id="0" name=""/>
        <dsp:cNvSpPr/>
      </dsp:nvSpPr>
      <dsp:spPr>
        <a:xfrm rot="5400000">
          <a:off x="4127019" y="1130798"/>
          <a:ext cx="410591" cy="74453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4400000"/>
              <a:satOff val="-50003"/>
              <a:lumOff val="60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smtClean="0">
              <a:latin typeface="Times New Roman" pitchFamily="18" charset="0"/>
              <a:cs typeface="Times New Roman" pitchFamily="18" charset="0"/>
            </a:rPr>
            <a:t>Создание системы оценки качества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27019" y="1130798"/>
        <a:ext cx="410591" cy="744539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09D4BA-5F53-4E54-8DEC-A1BCF0C272E4}">
      <dsp:nvSpPr>
        <dsp:cNvPr id="0" name=""/>
        <dsp:cNvSpPr/>
      </dsp:nvSpPr>
      <dsp:spPr>
        <a:xfrm rot="5400000">
          <a:off x="4302245" y="-1330451"/>
          <a:ext cx="2057398" cy="5023104"/>
        </a:xfrm>
        <a:prstGeom prst="round2SameRect">
          <a:avLst/>
        </a:prstGeom>
        <a:solidFill>
          <a:srgbClr val="B4E29A"/>
        </a:solidFill>
        <a:ln w="9525" cap="flat" cmpd="sng" algn="ctr">
          <a:solidFill>
            <a:srgbClr val="00B0F0">
              <a:alpha val="9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solidFill>
                <a:srgbClr val="002060"/>
              </a:solidFill>
            </a:rPr>
            <a:t>100% охват детей программами </a:t>
          </a:r>
          <a:r>
            <a:rPr lang="ru-RU" sz="3200" kern="1200" dirty="0" err="1" smtClean="0">
              <a:solidFill>
                <a:srgbClr val="002060"/>
              </a:solidFill>
            </a:rPr>
            <a:t>предшкольного</a:t>
          </a:r>
          <a:r>
            <a:rPr lang="ru-RU" sz="3200" kern="1200" dirty="0" smtClean="0">
              <a:solidFill>
                <a:srgbClr val="002060"/>
              </a:solidFill>
            </a:rPr>
            <a:t> образования</a:t>
          </a:r>
          <a:endParaRPr lang="ru-RU" sz="3200" kern="1200" dirty="0">
            <a:solidFill>
              <a:srgbClr val="002060"/>
            </a:solidFill>
          </a:endParaRPr>
        </a:p>
      </dsp:txBody>
      <dsp:txXfrm rot="5400000">
        <a:off x="4302245" y="-1330451"/>
        <a:ext cx="2057398" cy="5023104"/>
      </dsp:txXfrm>
    </dsp:sp>
    <dsp:sp modelId="{31E4F234-825D-4268-A4C3-66F028781DD2}">
      <dsp:nvSpPr>
        <dsp:cNvPr id="0" name=""/>
        <dsp:cNvSpPr/>
      </dsp:nvSpPr>
      <dsp:spPr>
        <a:xfrm>
          <a:off x="0" y="2158"/>
          <a:ext cx="2825496" cy="2207641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Задача Минимум</a:t>
          </a:r>
          <a:endParaRPr lang="ru-RU" sz="4100" kern="1200" dirty="0"/>
        </a:p>
      </dsp:txBody>
      <dsp:txXfrm>
        <a:off x="0" y="2158"/>
        <a:ext cx="2825496" cy="2207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D845C66-E1B8-4896-8A3E-C9D048A64950}" type="datetimeFigureOut">
              <a:rPr lang="en-US"/>
              <a:pPr>
                <a:defRPr/>
              </a:pPr>
              <a:t>10/18/2011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3C9E6AE-B123-484A-B13B-7D7A8F014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6AD49B-1230-4767-B40F-8ABC709B5E43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343400" y="56388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43400" y="533400"/>
            <a:ext cx="4648200" cy="28956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3657600"/>
            <a:ext cx="4648200" cy="17526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EDB7F-3778-425B-A4AE-C3719BDE8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152400"/>
            <a:ext cx="18288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152400"/>
            <a:ext cx="53340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83BBF-3014-4E56-AD95-210800F3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67544" y="4077072"/>
            <a:ext cx="8208912" cy="2047536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F3E3E-84DA-43C5-9314-5AE54A69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E5A44-4945-49A3-907C-AE263BBDD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600200"/>
            <a:ext cx="3581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581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2C083-7B2C-4149-9162-963A3A393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24AD2-5903-41A1-9DCB-7DC5F83EB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743CA-DEC9-4410-8E90-C364C8EAF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64068-9AF6-44F8-9D65-91E38112B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C98BB-F77B-49C7-ACAA-EC3800392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3A03C-47E2-4E5C-B6FC-8CB8683AE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52400"/>
            <a:ext cx="731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600200"/>
            <a:ext cx="7315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00200" y="63246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19600" y="63246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3246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7A54228D-D566-403E-B333-78584CFB3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30" r:id="rId12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Char char="•"/>
        <a:defRPr sz="3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Char char="–"/>
        <a:defRPr sz="2800">
          <a:solidFill>
            <a:srgbClr val="4D4D4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Char char="•"/>
        <a:defRPr sz="2400">
          <a:solidFill>
            <a:srgbClr val="4D4D4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Char char="–"/>
        <a:defRPr sz="2000">
          <a:solidFill>
            <a:srgbClr val="4D4D4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Char char="»"/>
        <a:defRPr sz="2000">
          <a:solidFill>
            <a:srgbClr val="4D4D4D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6699"/>
        </a:buClr>
        <a:buChar char="»"/>
        <a:defRPr sz="2000">
          <a:solidFill>
            <a:srgbClr val="4D4D4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6699"/>
        </a:buClr>
        <a:buChar char="»"/>
        <a:defRPr sz="2000">
          <a:solidFill>
            <a:srgbClr val="4D4D4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6699"/>
        </a:buClr>
        <a:buChar char="»"/>
        <a:defRPr sz="2000">
          <a:solidFill>
            <a:srgbClr val="4D4D4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6699"/>
        </a:buClr>
        <a:buChar char="»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epilepsyuhc.uhhs.com/_borders/brain.1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8153400" cy="762000"/>
          </a:xfrm>
        </p:spPr>
        <p:txBody>
          <a:bodyPr/>
          <a:lstStyle/>
          <a:p>
            <a:r>
              <a:rPr lang="ru-RU" sz="4000" smtClean="0">
                <a:latin typeface="Arial Black" pitchFamily="34" charset="0"/>
              </a:rPr>
              <a:t>Дошкольное образование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6800" y="1524000"/>
            <a:ext cx="3429000" cy="762000"/>
          </a:xfrm>
        </p:spPr>
        <p:txBody>
          <a:bodyPr/>
          <a:lstStyle/>
          <a:p>
            <a:r>
              <a:rPr lang="ru-RU" sz="2400" smtClean="0">
                <a:solidFill>
                  <a:srgbClr val="003366"/>
                </a:solidFill>
              </a:rPr>
              <a:t>Актуальные вопросы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95600"/>
            <a:ext cx="4764088" cy="3168650"/>
          </a:xfrm>
          <a:prstGeom prst="rect">
            <a:avLst/>
          </a:prstGeom>
          <a:noFill/>
          <a:ln w="101600" algn="ctr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5715000" y="5257800"/>
            <a:ext cx="3200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006699"/>
              </a:buClr>
              <a:defRPr/>
            </a:pPr>
            <a:r>
              <a:rPr lang="ru-RU" sz="2000" b="1" kern="0" dirty="0">
                <a:latin typeface="+mn-lt"/>
              </a:rPr>
              <a:t>Духанина Л.Н.</a:t>
            </a:r>
          </a:p>
          <a:p>
            <a:pPr eaLnBrk="0" hangingPunct="0">
              <a:spcBef>
                <a:spcPct val="20000"/>
              </a:spcBef>
              <a:buClr>
                <a:srgbClr val="006699"/>
              </a:buClr>
              <a:defRPr/>
            </a:pPr>
            <a:r>
              <a:rPr lang="ru-RU" sz="1800" kern="0" dirty="0">
                <a:latin typeface="+mn-lt"/>
              </a:rPr>
              <a:t>Член ОП РФ,</a:t>
            </a:r>
          </a:p>
          <a:p>
            <a:pPr eaLnBrk="0" hangingPunct="0">
              <a:spcBef>
                <a:spcPct val="20000"/>
              </a:spcBef>
              <a:buClr>
                <a:srgbClr val="006699"/>
              </a:buClr>
              <a:defRPr/>
            </a:pPr>
            <a:r>
              <a:rPr lang="ru-RU" sz="1800" kern="0" dirty="0">
                <a:latin typeface="+mn-lt"/>
              </a:rPr>
              <a:t>доктор педагогических наук.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133600"/>
            <a:ext cx="8153400" cy="123111"/>
          </a:xfrm>
          <a:prstGeom prst="rect">
            <a:avLst/>
          </a:prstGeom>
          <a:solidFill>
            <a:srgbClr val="0033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ru-RU" sz="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153400" cy="533400"/>
          </a:xfrm>
        </p:spPr>
        <p:txBody>
          <a:bodyPr/>
          <a:lstStyle/>
          <a:p>
            <a:pPr algn="ctr"/>
            <a:r>
              <a:rPr lang="ru-RU" sz="2800" smtClean="0">
                <a:latin typeface="Arial Black" pitchFamily="34" charset="0"/>
              </a:rPr>
              <a:t>Направления </a:t>
            </a:r>
            <a:br>
              <a:rPr lang="ru-RU" sz="2800" smtClean="0">
                <a:latin typeface="Arial Black" pitchFamily="34" charset="0"/>
              </a:rPr>
            </a:br>
            <a:r>
              <a:rPr lang="ru-RU" sz="2800" smtClean="0">
                <a:latin typeface="Arial Black" pitchFamily="34" charset="0"/>
              </a:rPr>
              <a:t>развития дошкольного образования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762000" y="1219200"/>
          <a:ext cx="8077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990600"/>
            <a:ext cx="8153400" cy="123111"/>
          </a:xfrm>
          <a:prstGeom prst="rect">
            <a:avLst/>
          </a:prstGeom>
          <a:solidFill>
            <a:srgbClr val="0033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ru-RU" sz="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7315200" cy="838200"/>
          </a:xfrm>
        </p:spPr>
        <p:txBody>
          <a:bodyPr/>
          <a:lstStyle/>
          <a:p>
            <a:pPr algn="ctr"/>
            <a:r>
              <a:rPr lang="ru-RU" sz="2800" smtClean="0">
                <a:latin typeface="Arial Black" pitchFamily="34" charset="0"/>
              </a:rPr>
              <a:t>Развитие системы </a:t>
            </a:r>
            <a:br>
              <a:rPr lang="ru-RU" sz="2800" smtClean="0">
                <a:latin typeface="Arial Black" pitchFamily="34" charset="0"/>
              </a:rPr>
            </a:br>
            <a:r>
              <a:rPr lang="ru-RU" sz="2800" smtClean="0">
                <a:latin typeface="Arial Black" pitchFamily="34" charset="0"/>
              </a:rPr>
              <a:t>дошкольного образования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914400" y="1371600"/>
          <a:ext cx="78486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4" name="Picture 2" descr="C:\Users\Helen\Desktop\fschoolEdu\kindergarten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3810000"/>
            <a:ext cx="32861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1143000"/>
            <a:ext cx="8153400" cy="123111"/>
          </a:xfrm>
          <a:prstGeom prst="rect">
            <a:avLst/>
          </a:prstGeom>
          <a:solidFill>
            <a:srgbClr val="0033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ru-RU" sz="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4"/>
          <p:cNvSpPr>
            <a:spLocks noGrp="1"/>
          </p:cNvSpPr>
          <p:nvPr>
            <p:ph type="title"/>
          </p:nvPr>
        </p:nvSpPr>
        <p:spPr>
          <a:xfrm>
            <a:off x="457200" y="3962400"/>
            <a:ext cx="8207375" cy="2047875"/>
          </a:xfrm>
        </p:spPr>
        <p:txBody>
          <a:bodyPr/>
          <a:lstStyle/>
          <a:p>
            <a:pPr algn="ctr"/>
            <a:r>
              <a:rPr lang="en-US" sz="3600" smtClean="0">
                <a:solidFill>
                  <a:srgbClr val="003366"/>
                </a:solidFill>
                <a:latin typeface="Arial Black" pitchFamily="34" charset="0"/>
              </a:rPr>
              <a:t>РАЗВИТИ</a:t>
            </a:r>
            <a:r>
              <a:rPr lang="ru-RU" sz="3600" smtClean="0">
                <a:solidFill>
                  <a:srgbClr val="003366"/>
                </a:solidFill>
                <a:latin typeface="Arial Black" pitchFamily="34" charset="0"/>
              </a:rPr>
              <a:t>Е</a:t>
            </a:r>
            <a:r>
              <a:rPr lang="en-US" sz="3600" smtClean="0">
                <a:solidFill>
                  <a:srgbClr val="003366"/>
                </a:solidFill>
                <a:latin typeface="Arial Black" pitchFamily="34" charset="0"/>
              </a:rPr>
              <a:t> ИНКЛЮЗИВНОГО ОБРАЗОВАНИЯ </a:t>
            </a:r>
            <a:r>
              <a:rPr lang="ru-RU" sz="3600" smtClean="0">
                <a:solidFill>
                  <a:srgbClr val="003366"/>
                </a:solidFill>
                <a:latin typeface="Arial Black" pitchFamily="34" charset="0"/>
              </a:rPr>
              <a:t>В МОСКВЕ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5562600"/>
            <a:ext cx="8153400" cy="123111"/>
          </a:xfrm>
          <a:prstGeom prst="rect">
            <a:avLst/>
          </a:prstGeom>
          <a:solidFill>
            <a:srgbClr val="0033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ru-RU" sz="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313" y="428625"/>
            <a:ext cx="8643937" cy="611188"/>
          </a:xfrm>
        </p:spPr>
        <p:txBody>
          <a:bodyPr anchor="ctr"/>
          <a:lstStyle/>
          <a:p>
            <a:pPr algn="ctr" eaLnBrk="1" hangingPunct="1"/>
            <a:r>
              <a:rPr lang="ru-RU" sz="2800" smtClean="0">
                <a:latin typeface="Arial Black" pitchFamily="34" charset="0"/>
              </a:rPr>
              <a:t>Современные подходы в  мировой образовательной политике </a:t>
            </a:r>
          </a:p>
        </p:txBody>
      </p:sp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285750" y="1285875"/>
            <a:ext cx="85725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pPr algn="l">
              <a:buFont typeface="Arial" charset="0"/>
              <a:buChar char="•"/>
            </a:pPr>
            <a:r>
              <a:rPr lang="ru-RU" sz="2400" b="1" u="sng">
                <a:latin typeface="Calibri" pitchFamily="34" charset="0"/>
              </a:rPr>
              <a:t>Мэйнстриминг </a:t>
            </a:r>
            <a:r>
              <a:rPr lang="ru-RU" sz="2400" b="1">
                <a:solidFill>
                  <a:schemeClr val="tx1"/>
                </a:solidFill>
                <a:latin typeface="Calibri" pitchFamily="34" charset="0"/>
              </a:rPr>
              <a:t>предполагает, что ученики-инвалиды общаются со сверстниками </a:t>
            </a:r>
            <a:r>
              <a:rPr lang="ru-RU" sz="2400" b="1">
                <a:solidFill>
                  <a:schemeClr val="tx1"/>
                </a:solidFill>
              </a:rPr>
              <a:t> только </a:t>
            </a:r>
            <a:r>
              <a:rPr lang="ru-RU" sz="2400" b="1">
                <a:solidFill>
                  <a:schemeClr val="tx1"/>
                </a:solidFill>
                <a:latin typeface="Calibri" pitchFamily="34" charset="0"/>
              </a:rPr>
              <a:t>на праздниках, в различных досуговых программах</a:t>
            </a:r>
            <a:r>
              <a:rPr lang="ru-RU" sz="2400" b="1">
                <a:solidFill>
                  <a:schemeClr val="tx1"/>
                </a:solidFill>
              </a:rPr>
              <a:t>, а обучаются в специализированных учреждениях.</a:t>
            </a:r>
            <a:r>
              <a:rPr lang="ru-RU" sz="2400" b="1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algn="l">
              <a:buFont typeface="Arial" charset="0"/>
              <a:buChar char="•"/>
            </a:pPr>
            <a:endParaRPr lang="ru-RU" sz="2400" b="1">
              <a:latin typeface="Calibri" pitchFamily="34" charset="0"/>
            </a:endParaRPr>
          </a:p>
          <a:p>
            <a:pPr algn="l">
              <a:buFont typeface="Arial" charset="0"/>
              <a:buChar char="•"/>
            </a:pPr>
            <a:r>
              <a:rPr lang="ru-RU" sz="2400" b="1" u="sng">
                <a:latin typeface="Calibri" pitchFamily="34" charset="0"/>
              </a:rPr>
              <a:t>Интеграция </a:t>
            </a:r>
            <a:r>
              <a:rPr lang="ru-RU" sz="2400" b="1">
                <a:solidFill>
                  <a:schemeClr val="tx1"/>
                </a:solidFill>
                <a:latin typeface="Calibri" pitchFamily="34" charset="0"/>
              </a:rPr>
              <a:t>означает приведение потребностей детей с психическими и физическими нарушениями в соответствие с системой образования, остающейся в целом неизменной, не приспособленной для них. </a:t>
            </a:r>
          </a:p>
          <a:p>
            <a:pPr algn="l"/>
            <a:endParaRPr lang="ru-RU" sz="2400" b="1">
              <a:latin typeface="Calibri" pitchFamily="34" charset="0"/>
            </a:endParaRPr>
          </a:p>
          <a:p>
            <a:pPr algn="l">
              <a:buFont typeface="Arial" charset="0"/>
              <a:buChar char="•"/>
            </a:pPr>
            <a:r>
              <a:rPr lang="ru-RU" sz="2400" b="1" u="sng">
                <a:latin typeface="Calibri" pitchFamily="34" charset="0"/>
              </a:rPr>
              <a:t>Инклюзия  </a:t>
            </a:r>
            <a:r>
              <a:rPr lang="ru-RU" sz="2400" b="1">
                <a:latin typeface="Calibri" pitchFamily="34" charset="0"/>
              </a:rPr>
              <a:t> </a:t>
            </a:r>
            <a:r>
              <a:rPr lang="ru-RU" sz="2400" b="1">
                <a:solidFill>
                  <a:schemeClr val="tx1"/>
                </a:solidFill>
                <a:latin typeface="Calibri" pitchFamily="34" charset="0"/>
              </a:rPr>
              <a:t>реформирование образовательной системы так, чтобы она отвечала нуждам и потребностям всех детей без исключения</a:t>
            </a:r>
            <a:r>
              <a:rPr lang="ru-RU" b="1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219200"/>
            <a:ext cx="8153400" cy="123111"/>
          </a:xfrm>
          <a:prstGeom prst="rect">
            <a:avLst/>
          </a:prstGeom>
          <a:solidFill>
            <a:srgbClr val="0033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ru-RU" sz="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88" y="928688"/>
            <a:ext cx="8612187" cy="5191125"/>
          </a:xfrm>
        </p:spPr>
        <p:txBody>
          <a:bodyPr anchor="ctr"/>
          <a:lstStyle/>
          <a:p>
            <a:pPr algn="l" eaLnBrk="1" hangingPunct="1"/>
            <a:r>
              <a:rPr lang="ru-RU" sz="1900" smtClean="0">
                <a:solidFill>
                  <a:srgbClr val="262626"/>
                </a:solidFill>
              </a:rPr>
              <a:t/>
            </a:r>
            <a:br>
              <a:rPr lang="ru-RU" sz="1900" smtClean="0">
                <a:solidFill>
                  <a:srgbClr val="262626"/>
                </a:solidFill>
              </a:rPr>
            </a:br>
            <a:r>
              <a:rPr lang="ru-RU" sz="1900" smtClean="0">
                <a:solidFill>
                  <a:srgbClr val="262626"/>
                </a:solidFill>
              </a:rPr>
              <a:t> </a:t>
            </a:r>
            <a:r>
              <a:rPr lang="en-US" sz="1900" smtClean="0">
                <a:solidFill>
                  <a:srgbClr val="262626"/>
                </a:solidFill>
              </a:rPr>
              <a:t>	</a:t>
            </a:r>
            <a:r>
              <a:rPr lang="ru-RU" smtClean="0">
                <a:solidFill>
                  <a:srgbClr val="262626"/>
                </a:solidFill>
                <a:latin typeface="Calibri" pitchFamily="34" charset="0"/>
              </a:rPr>
              <a:t>Первые инклюзивные образовательные учреждения появились в нашей стране на рубеже  1990 г.г. </a:t>
            </a:r>
            <a:br>
              <a:rPr lang="ru-RU" smtClean="0">
                <a:solidFill>
                  <a:srgbClr val="262626"/>
                </a:solidFill>
                <a:latin typeface="Calibri" pitchFamily="34" charset="0"/>
              </a:rPr>
            </a:br>
            <a:r>
              <a:rPr lang="ru-RU" smtClean="0">
                <a:solidFill>
                  <a:srgbClr val="262626"/>
                </a:solidFill>
                <a:latin typeface="Calibri" pitchFamily="34" charset="0"/>
              </a:rPr>
              <a:t> </a:t>
            </a:r>
            <a:r>
              <a:rPr lang="en-US" smtClean="0">
                <a:solidFill>
                  <a:srgbClr val="262626"/>
                </a:solidFill>
                <a:latin typeface="Calibri" pitchFamily="34" charset="0"/>
              </a:rPr>
              <a:t>	</a:t>
            </a:r>
            <a:r>
              <a:rPr lang="ru-RU" smtClean="0">
                <a:solidFill>
                  <a:srgbClr val="262626"/>
                </a:solidFill>
                <a:latin typeface="Calibri" pitchFamily="34" charset="0"/>
              </a:rPr>
              <a:t>В Москве в 1991 году по инициативе РБОО «Центра лечебной педагогики»  и родительской общественной организации появилась школа инклюзивного образования "Ковчег" (№1321). </a:t>
            </a:r>
            <a:br>
              <a:rPr lang="ru-RU" smtClean="0">
                <a:solidFill>
                  <a:srgbClr val="262626"/>
                </a:solidFill>
                <a:latin typeface="Calibri" pitchFamily="34" charset="0"/>
              </a:rPr>
            </a:br>
            <a:r>
              <a:rPr lang="ru-RU" smtClean="0">
                <a:solidFill>
                  <a:srgbClr val="262626"/>
                </a:solidFill>
                <a:latin typeface="Calibri" pitchFamily="34" charset="0"/>
              </a:rPr>
              <a:t>	С осени 1992 года в России началась реализация проекта «Интеграция лиц с ограниченными возможностями здоровья». В результате в 11-ти регионах были созданы экспериментальные площадки по интегрированному обучению детей-инвалидов.</a:t>
            </a:r>
            <a:r>
              <a:rPr lang="ru-RU" smtClean="0">
                <a:solidFill>
                  <a:srgbClr val="262626"/>
                </a:solidFill>
              </a:rPr>
              <a:t> 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1143000" y="285750"/>
            <a:ext cx="61483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Arial Black" pitchFamily="34" charset="0"/>
                <a:ea typeface="+mj-ea"/>
                <a:cs typeface="+mj-cs"/>
              </a:rPr>
              <a:t>Инклюзивное образование в России</a:t>
            </a:r>
            <a:r>
              <a:rPr lang="ru-RU" sz="2400" b="1" dirty="0">
                <a:solidFill>
                  <a:srgbClr val="262626"/>
                </a:solidFill>
                <a:latin typeface="Verdana" pitchFamily="34" charset="0"/>
              </a:rPr>
              <a:t/>
            </a:r>
            <a:br>
              <a:rPr lang="ru-RU" sz="2400" b="1" dirty="0">
                <a:solidFill>
                  <a:srgbClr val="262626"/>
                </a:solidFill>
                <a:latin typeface="Verdana" pitchFamily="34" charset="0"/>
              </a:rPr>
            </a:br>
            <a:endParaRPr lang="ru-RU" sz="2400" b="1" dirty="0">
              <a:solidFill>
                <a:srgbClr val="262626"/>
              </a:solidFill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295400"/>
            <a:ext cx="8153400" cy="123111"/>
          </a:xfrm>
          <a:prstGeom prst="rect">
            <a:avLst/>
          </a:prstGeom>
          <a:solidFill>
            <a:srgbClr val="0033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ru-RU" sz="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1524000"/>
            <a:ext cx="8461375" cy="4762500"/>
          </a:xfrm>
        </p:spPr>
        <p:txBody>
          <a:bodyPr anchor="ctr"/>
          <a:lstStyle/>
          <a:p>
            <a:pPr algn="l" eaLnBrk="1" hangingPunct="1"/>
            <a:r>
              <a:rPr lang="ru-RU" u="sng" smtClean="0">
                <a:latin typeface="Calibri" pitchFamily="34" charset="0"/>
              </a:rPr>
              <a:t>Цель политики в отношении детей-инвалидов: </a:t>
            </a:r>
            <a:r>
              <a:rPr lang="ru-RU" smtClean="0">
                <a:solidFill>
                  <a:srgbClr val="262626"/>
                </a:solidFill>
                <a:latin typeface="Calibri" pitchFamily="34" charset="0"/>
              </a:rPr>
              <a:t/>
            </a:r>
            <a:br>
              <a:rPr lang="ru-RU" smtClean="0">
                <a:solidFill>
                  <a:srgbClr val="262626"/>
                </a:solidFill>
                <a:latin typeface="Calibri" pitchFamily="34" charset="0"/>
              </a:rPr>
            </a:br>
            <a:r>
              <a:rPr lang="ru-RU" smtClean="0">
                <a:solidFill>
                  <a:srgbClr val="262626"/>
                </a:solidFill>
                <a:latin typeface="Calibri" pitchFamily="34" charset="0"/>
              </a:rPr>
              <a:t>недопущение дискриминации таких детей и их семей во всех социальных сферах (здравоохранение, образование, культура, трудовая деятельность и т.д.) </a:t>
            </a:r>
            <a:br>
              <a:rPr lang="ru-RU" smtClean="0">
                <a:solidFill>
                  <a:srgbClr val="262626"/>
                </a:solidFill>
                <a:latin typeface="Calibri" pitchFamily="34" charset="0"/>
              </a:rPr>
            </a:br>
            <a:r>
              <a:rPr lang="ru-RU" smtClean="0">
                <a:solidFill>
                  <a:srgbClr val="262626"/>
                </a:solidFill>
                <a:latin typeface="Calibri" pitchFamily="34" charset="0"/>
              </a:rPr>
              <a:t/>
            </a:r>
            <a:br>
              <a:rPr lang="ru-RU" smtClean="0">
                <a:solidFill>
                  <a:srgbClr val="262626"/>
                </a:solidFill>
                <a:latin typeface="Calibri" pitchFamily="34" charset="0"/>
              </a:rPr>
            </a:br>
            <a:r>
              <a:rPr lang="ru-RU" u="sng" smtClean="0">
                <a:latin typeface="Calibri" pitchFamily="34" charset="0"/>
              </a:rPr>
              <a:t>Основными задачами политики являются:</a:t>
            </a:r>
            <a:r>
              <a:rPr lang="ru-RU" smtClean="0">
                <a:solidFill>
                  <a:srgbClr val="262626"/>
                </a:solidFill>
                <a:latin typeface="Calibri" pitchFamily="34" charset="0"/>
              </a:rPr>
              <a:t/>
            </a:r>
            <a:br>
              <a:rPr lang="ru-RU" smtClean="0">
                <a:solidFill>
                  <a:srgbClr val="262626"/>
                </a:solidFill>
                <a:latin typeface="Calibri" pitchFamily="34" charset="0"/>
              </a:rPr>
            </a:br>
            <a:r>
              <a:rPr lang="ru-RU" smtClean="0">
                <a:solidFill>
                  <a:srgbClr val="262626"/>
                </a:solidFill>
                <a:latin typeface="Calibri" pitchFamily="34" charset="0"/>
              </a:rPr>
              <a:t> - интеграция детей с особыми потребностями в систему общего образования; </a:t>
            </a:r>
            <a:br>
              <a:rPr lang="ru-RU" smtClean="0">
                <a:solidFill>
                  <a:srgbClr val="262626"/>
                </a:solidFill>
                <a:latin typeface="Calibri" pitchFamily="34" charset="0"/>
              </a:rPr>
            </a:br>
            <a:r>
              <a:rPr lang="ru-RU" smtClean="0">
                <a:solidFill>
                  <a:srgbClr val="262626"/>
                </a:solidFill>
                <a:latin typeface="Calibri" pitchFamily="34" charset="0"/>
              </a:rPr>
              <a:t> - минимизация изолирующих форм получения образования.</a:t>
            </a:r>
            <a:br>
              <a:rPr lang="ru-RU" smtClean="0">
                <a:solidFill>
                  <a:srgbClr val="262626"/>
                </a:solidFill>
                <a:latin typeface="Calibri" pitchFamily="34" charset="0"/>
              </a:rPr>
            </a:br>
            <a:r>
              <a:rPr lang="ru-RU" smtClean="0">
                <a:solidFill>
                  <a:srgbClr val="262626"/>
                </a:solidFill>
                <a:latin typeface="Calibri" pitchFamily="34" charset="0"/>
              </a:rPr>
              <a:t/>
            </a:r>
            <a:br>
              <a:rPr lang="ru-RU" smtClean="0">
                <a:solidFill>
                  <a:srgbClr val="262626"/>
                </a:solidFill>
                <a:latin typeface="Calibri" pitchFamily="34" charset="0"/>
              </a:rPr>
            </a:br>
            <a:r>
              <a:rPr lang="ru-RU" u="sng" smtClean="0">
                <a:latin typeface="Calibri" pitchFamily="34" charset="0"/>
              </a:rPr>
              <a:t>Индикатором эффективной реализации указанных задач является:</a:t>
            </a:r>
            <a:r>
              <a:rPr lang="ru-RU" smtClean="0">
                <a:solidFill>
                  <a:srgbClr val="262626"/>
                </a:solidFill>
                <a:latin typeface="Calibri" pitchFamily="34" charset="0"/>
              </a:rPr>
              <a:t/>
            </a:r>
            <a:br>
              <a:rPr lang="ru-RU" smtClean="0">
                <a:solidFill>
                  <a:srgbClr val="262626"/>
                </a:solidFill>
                <a:latin typeface="Calibri" pitchFamily="34" charset="0"/>
              </a:rPr>
            </a:br>
            <a:r>
              <a:rPr lang="ru-RU" smtClean="0">
                <a:solidFill>
                  <a:srgbClr val="262626"/>
                </a:solidFill>
                <a:latin typeface="Calibri" pitchFamily="34" charset="0"/>
              </a:rPr>
              <a:t>- рост доли детей-инвалидов, включенных в систему инклюзивного образования.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0" y="214313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Arial Black" pitchFamily="34" charset="0"/>
                <a:ea typeface="+mj-ea"/>
                <a:cs typeface="+mj-cs"/>
              </a:rPr>
              <a:t>Стратегия Правительства Москвы</a:t>
            </a:r>
          </a:p>
          <a:p>
            <a:pPr algn="ctr">
              <a:defRPr/>
            </a:pPr>
            <a:r>
              <a:rPr lang="ru-RU" sz="2800" b="1" dirty="0">
                <a:latin typeface="Arial Black" pitchFamily="34" charset="0"/>
                <a:ea typeface="+mj-ea"/>
                <a:cs typeface="+mj-cs"/>
              </a:rPr>
              <a:t> «Московские дети» на 2008 – 2017 гг.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219200"/>
            <a:ext cx="8153400" cy="123111"/>
          </a:xfrm>
          <a:prstGeom prst="rect">
            <a:avLst/>
          </a:prstGeom>
          <a:solidFill>
            <a:srgbClr val="0033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ru-RU" sz="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50" y="1928813"/>
            <a:ext cx="8102600" cy="3786187"/>
          </a:xfrm>
        </p:spPr>
        <p:txBody>
          <a:bodyPr anchor="ctr"/>
          <a:lstStyle/>
          <a:p>
            <a:pPr algn="l" eaLnBrk="1" hangingPunct="1"/>
            <a:r>
              <a:rPr lang="ru-RU" sz="1800" smtClean="0">
                <a:solidFill>
                  <a:srgbClr val="262626"/>
                </a:solidFill>
              </a:rPr>
              <a:t> </a:t>
            </a:r>
            <a:br>
              <a:rPr lang="ru-RU" sz="1800" smtClean="0">
                <a:solidFill>
                  <a:srgbClr val="262626"/>
                </a:solidFill>
              </a:rPr>
            </a:br>
            <a:r>
              <a:rPr lang="ru-RU" smtClean="0">
                <a:solidFill>
                  <a:srgbClr val="262626"/>
                </a:solidFill>
                <a:latin typeface="Calibri" pitchFamily="34" charset="0"/>
                <a:cs typeface="Arial" charset="0"/>
              </a:rPr>
              <a:t>По данным Департамента социальной защиты населения  в Москве всего проживает около 27 тыс. детей-инвалидов (от 0</a:t>
            </a:r>
            <a:r>
              <a:rPr lang="en-US" smtClean="0">
                <a:solidFill>
                  <a:srgbClr val="262626"/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smtClean="0">
                <a:solidFill>
                  <a:srgbClr val="262626"/>
                </a:solidFill>
                <a:latin typeface="Calibri" pitchFamily="34" charset="0"/>
                <a:cs typeface="Arial" charset="0"/>
              </a:rPr>
              <a:t>до 18 лет). </a:t>
            </a:r>
            <a:br>
              <a:rPr lang="ru-RU" smtClean="0">
                <a:solidFill>
                  <a:srgbClr val="262626"/>
                </a:solidFill>
                <a:latin typeface="Calibri" pitchFamily="34" charset="0"/>
                <a:cs typeface="Arial" charset="0"/>
              </a:rPr>
            </a:br>
            <a:r>
              <a:rPr lang="ru-RU" smtClean="0">
                <a:solidFill>
                  <a:srgbClr val="262626"/>
                </a:solidFill>
                <a:latin typeface="Calibri" pitchFamily="34" charset="0"/>
                <a:cs typeface="Arial" charset="0"/>
              </a:rPr>
              <a:t>По данным Департамента</a:t>
            </a:r>
            <a:br>
              <a:rPr lang="ru-RU" smtClean="0">
                <a:solidFill>
                  <a:srgbClr val="262626"/>
                </a:solidFill>
                <a:latin typeface="Calibri" pitchFamily="34" charset="0"/>
                <a:cs typeface="Arial" charset="0"/>
              </a:rPr>
            </a:br>
            <a:r>
              <a:rPr lang="ru-RU" smtClean="0">
                <a:solidFill>
                  <a:srgbClr val="262626"/>
                </a:solidFill>
                <a:latin typeface="Calibri" pitchFamily="34" charset="0"/>
                <a:cs typeface="Arial" charset="0"/>
              </a:rPr>
              <a:t>образования города Москвы </a:t>
            </a:r>
            <a:br>
              <a:rPr lang="ru-RU" smtClean="0">
                <a:solidFill>
                  <a:srgbClr val="262626"/>
                </a:solidFill>
                <a:latin typeface="Calibri" pitchFamily="34" charset="0"/>
                <a:cs typeface="Arial" charset="0"/>
              </a:rPr>
            </a:br>
            <a:r>
              <a:rPr lang="ru-RU" smtClean="0">
                <a:solidFill>
                  <a:srgbClr val="262626"/>
                </a:solidFill>
                <a:latin typeface="Calibri" pitchFamily="34" charset="0"/>
                <a:cs typeface="Arial" charset="0"/>
              </a:rPr>
              <a:t> всех типах образовательных</a:t>
            </a:r>
            <a:br>
              <a:rPr lang="ru-RU" smtClean="0">
                <a:solidFill>
                  <a:srgbClr val="262626"/>
                </a:solidFill>
                <a:latin typeface="Calibri" pitchFamily="34" charset="0"/>
                <a:cs typeface="Arial" charset="0"/>
              </a:rPr>
            </a:br>
            <a:r>
              <a:rPr lang="ru-RU" smtClean="0">
                <a:solidFill>
                  <a:srgbClr val="262626"/>
                </a:solidFill>
                <a:latin typeface="Calibri" pitchFamily="34" charset="0"/>
                <a:cs typeface="Arial" charset="0"/>
              </a:rPr>
              <a:t>учреждений воспитывается</a:t>
            </a:r>
            <a:br>
              <a:rPr lang="ru-RU" smtClean="0">
                <a:solidFill>
                  <a:srgbClr val="262626"/>
                </a:solidFill>
                <a:latin typeface="Calibri" pitchFamily="34" charset="0"/>
                <a:cs typeface="Arial" charset="0"/>
              </a:rPr>
            </a:br>
            <a:r>
              <a:rPr lang="ru-RU" smtClean="0">
                <a:solidFill>
                  <a:srgbClr val="262626"/>
                </a:solidFill>
                <a:latin typeface="Calibri" pitchFamily="34" charset="0"/>
                <a:cs typeface="Arial" charset="0"/>
              </a:rPr>
              <a:t>и обучается свыше </a:t>
            </a:r>
            <a:br>
              <a:rPr lang="ru-RU" smtClean="0">
                <a:solidFill>
                  <a:srgbClr val="262626"/>
                </a:solidFill>
                <a:latin typeface="Calibri" pitchFamily="34" charset="0"/>
                <a:cs typeface="Arial" charset="0"/>
              </a:rPr>
            </a:br>
            <a:r>
              <a:rPr lang="ru-RU" smtClean="0">
                <a:solidFill>
                  <a:srgbClr val="262626"/>
                </a:solidFill>
                <a:latin typeface="Calibri" pitchFamily="34" charset="0"/>
                <a:cs typeface="Arial" charset="0"/>
              </a:rPr>
              <a:t> 50 тыс. детей с ограниченными </a:t>
            </a:r>
            <a:br>
              <a:rPr lang="ru-RU" smtClean="0">
                <a:solidFill>
                  <a:srgbClr val="262626"/>
                </a:solidFill>
                <a:latin typeface="Calibri" pitchFamily="34" charset="0"/>
                <a:cs typeface="Arial" charset="0"/>
              </a:rPr>
            </a:br>
            <a:r>
              <a:rPr lang="ru-RU" smtClean="0">
                <a:solidFill>
                  <a:srgbClr val="262626"/>
                </a:solidFill>
                <a:latin typeface="Calibri" pitchFamily="34" charset="0"/>
                <a:cs typeface="Arial" charset="0"/>
              </a:rPr>
              <a:t>возможностями в развитии, </a:t>
            </a:r>
            <a:br>
              <a:rPr lang="ru-RU" smtClean="0">
                <a:solidFill>
                  <a:srgbClr val="262626"/>
                </a:solidFill>
                <a:latin typeface="Calibri" pitchFamily="34" charset="0"/>
                <a:cs typeface="Arial" charset="0"/>
              </a:rPr>
            </a:br>
            <a:r>
              <a:rPr lang="ru-RU" smtClean="0">
                <a:solidFill>
                  <a:srgbClr val="262626"/>
                </a:solidFill>
                <a:latin typeface="Calibri" pitchFamily="34" charset="0"/>
                <a:cs typeface="Arial" charset="0"/>
              </a:rPr>
              <a:t>из них  более 19 тысяч  -</a:t>
            </a:r>
            <a:br>
              <a:rPr lang="ru-RU" smtClean="0">
                <a:solidFill>
                  <a:srgbClr val="262626"/>
                </a:solidFill>
                <a:latin typeface="Calibri" pitchFamily="34" charset="0"/>
                <a:cs typeface="Arial" charset="0"/>
              </a:rPr>
            </a:br>
            <a:r>
              <a:rPr lang="ru-RU" smtClean="0">
                <a:solidFill>
                  <a:srgbClr val="262626"/>
                </a:solidFill>
                <a:latin typeface="Calibri" pitchFamily="34" charset="0"/>
                <a:cs typeface="Arial" charset="0"/>
              </a:rPr>
              <a:t>это  дети-инвалиды. </a:t>
            </a:r>
            <a:r>
              <a:rPr lang="ru-RU" sz="2000" smtClean="0">
                <a:solidFill>
                  <a:srgbClr val="262626"/>
                </a:solidFill>
              </a:rPr>
              <a:t/>
            </a:r>
            <a:br>
              <a:rPr lang="ru-RU" sz="2000" smtClean="0">
                <a:solidFill>
                  <a:srgbClr val="262626"/>
                </a:solidFill>
              </a:rPr>
            </a:br>
            <a:r>
              <a:rPr lang="ru-RU" sz="2000" smtClean="0">
                <a:solidFill>
                  <a:srgbClr val="262626"/>
                </a:solidFill>
              </a:rPr>
              <a:t>	</a:t>
            </a:r>
            <a:r>
              <a:rPr lang="ru-RU" sz="1800" smtClean="0">
                <a:solidFill>
                  <a:srgbClr val="262626"/>
                </a:solidFill>
                <a:latin typeface="Calibri" pitchFamily="34" charset="0"/>
              </a:rPr>
              <a:t/>
            </a:r>
            <a:br>
              <a:rPr lang="ru-RU" sz="1800" smtClean="0">
                <a:solidFill>
                  <a:srgbClr val="262626"/>
                </a:solidFill>
                <a:latin typeface="Calibri" pitchFamily="34" charset="0"/>
              </a:rPr>
            </a:br>
            <a:endParaRPr lang="ru-RU" sz="1800" smtClean="0">
              <a:solidFill>
                <a:srgbClr val="262626"/>
              </a:solidFill>
              <a:latin typeface="Calibri" pitchFamily="34" charset="0"/>
            </a:endParaRP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1066800" y="304800"/>
            <a:ext cx="6745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Arial Black" pitchFamily="34" charset="0"/>
                <a:ea typeface="+mj-ea"/>
                <a:cs typeface="+mj-cs"/>
              </a:rPr>
              <a:t>На  начало 2011 года</a:t>
            </a:r>
          </a:p>
        </p:txBody>
      </p:sp>
      <p:pic>
        <p:nvPicPr>
          <p:cNvPr id="20485" name="Picture 8" descr="E:\ГРЦ\Буклет\DSC0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1000" y="3048000"/>
            <a:ext cx="4115525" cy="3024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57200" y="1066800"/>
            <a:ext cx="8153400" cy="123111"/>
          </a:xfrm>
          <a:prstGeom prst="rect">
            <a:avLst/>
          </a:prstGeom>
          <a:solidFill>
            <a:srgbClr val="0033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ru-RU" sz="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295400"/>
          </a:xfrm>
        </p:spPr>
        <p:txBody>
          <a:bodyPr/>
          <a:lstStyle/>
          <a:p>
            <a:pPr algn="ctr"/>
            <a:r>
              <a:rPr lang="ru-RU" sz="1200" smtClean="0"/>
              <a:t/>
            </a:r>
            <a:br>
              <a:rPr lang="ru-RU" sz="1200" smtClean="0"/>
            </a:br>
            <a:r>
              <a:rPr lang="ru-RU" sz="1200" smtClean="0"/>
              <a:t/>
            </a:r>
            <a:br>
              <a:rPr lang="ru-RU" sz="1200" smtClean="0"/>
            </a:br>
            <a:r>
              <a:rPr lang="ru-RU" sz="1200" smtClean="0"/>
              <a:t/>
            </a:r>
            <a:br>
              <a:rPr lang="ru-RU" sz="1200" smtClean="0"/>
            </a:br>
            <a:r>
              <a:rPr lang="ru-RU" sz="1200" smtClean="0"/>
              <a:t/>
            </a:r>
            <a:br>
              <a:rPr lang="ru-RU" sz="1200" smtClean="0"/>
            </a:br>
            <a:r>
              <a:rPr lang="ru-RU" sz="1200" smtClean="0"/>
              <a:t/>
            </a:r>
            <a:br>
              <a:rPr lang="ru-RU" sz="1200" smtClean="0"/>
            </a:br>
            <a:r>
              <a:rPr lang="ru-RU" sz="1200" smtClean="0"/>
              <a:t/>
            </a:r>
            <a:br>
              <a:rPr lang="ru-RU" sz="1200" smtClean="0"/>
            </a:br>
            <a:r>
              <a:rPr lang="ru-RU" sz="1200" smtClean="0"/>
              <a:t/>
            </a:r>
            <a:br>
              <a:rPr lang="ru-RU" sz="1200" smtClean="0"/>
            </a:br>
            <a:r>
              <a:rPr lang="ru-RU" sz="1200" smtClean="0"/>
              <a:t/>
            </a:r>
            <a:br>
              <a:rPr lang="ru-RU" sz="1200" smtClean="0"/>
            </a:br>
            <a:r>
              <a:rPr lang="ru-RU" sz="1200" smtClean="0"/>
              <a:t/>
            </a:r>
            <a:br>
              <a:rPr lang="ru-RU" sz="1200" smtClean="0"/>
            </a:br>
            <a:r>
              <a:rPr lang="ru-RU" sz="1400" smtClean="0"/>
              <a:t>Информация окружных ресурсных центров </a:t>
            </a:r>
            <a:br>
              <a:rPr lang="ru-RU" sz="1400" smtClean="0"/>
            </a:br>
            <a:r>
              <a:rPr lang="ru-RU" sz="1400" smtClean="0"/>
              <a:t>на апрель 2011 года </a:t>
            </a:r>
            <a:br>
              <a:rPr lang="ru-RU" sz="1400" smtClean="0"/>
            </a:br>
            <a:r>
              <a:rPr lang="ru-RU" sz="1400" smtClean="0"/>
              <a:t>об инклюзивных учреждения и  детях с ограниченными возможностями здоровья,  </a:t>
            </a:r>
            <a:br>
              <a:rPr lang="ru-RU" sz="1400" smtClean="0"/>
            </a:br>
            <a:r>
              <a:rPr lang="ru-RU" sz="1400" smtClean="0"/>
              <a:t>включенных в инклюзивную практику в  2010-2011 учебном году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2400" y="1600200"/>
          <a:ext cx="8763000" cy="5109528"/>
        </p:xfrm>
        <a:graphic>
          <a:graphicData uri="http://schemas.openxmlformats.org/drawingml/2006/table">
            <a:tbl>
              <a:tblPr/>
              <a:tblGrid>
                <a:gridCol w="962025"/>
                <a:gridCol w="960438"/>
                <a:gridCol w="809625"/>
                <a:gridCol w="836612"/>
                <a:gridCol w="835025"/>
                <a:gridCol w="814388"/>
                <a:gridCol w="930275"/>
                <a:gridCol w="928687"/>
                <a:gridCol w="846138"/>
                <a:gridCol w="839787"/>
              </a:tblGrid>
              <a:tr h="1730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Округ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учреждений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детей с ОВЗ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нарушения развития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2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Слух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Зрение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Речь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Интеллект,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 т.ч. генетические синдромы)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Аутизм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Другое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(сложная структура нарушений, СДВГ, РОП ЦНС, инв. по общим  заболевани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ям)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1682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ЦОУО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ДОУ - 32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- 28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682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СОУО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ДОУ - 9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 -12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682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СВОУО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ДОУ - 8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  - 6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682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ВОУО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ДОУ - 2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- 2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682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ЮВОУО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ДОУ 12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 -10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682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ЮОУО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ДОУ - 6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 - 8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682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ЮЗОУО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ДОУ  - 3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-  6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682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ЗОУО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ДОУ  - 4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 - 7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682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СЗОУО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ДОУ -  17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 - 11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682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Зел.ОУ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ДОУ -  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-  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682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ДОУ -  96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68850" algn="ctr"/>
                          <a:tab pos="7962900" algn="l"/>
                          <a:tab pos="8067675" algn="l"/>
                        </a:tabLst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 - 91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565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l"/>
                          <a:tab pos="425450" algn="ctr"/>
                        </a:tabLst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	232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1066800"/>
            <a:ext cx="8153400" cy="123111"/>
          </a:xfrm>
          <a:prstGeom prst="rect">
            <a:avLst/>
          </a:prstGeom>
          <a:solidFill>
            <a:srgbClr val="0033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ru-RU" sz="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676275"/>
          </a:xfrm>
        </p:spPr>
        <p:txBody>
          <a:bodyPr/>
          <a:lstStyle/>
          <a:p>
            <a:pPr eaLnBrk="1" hangingPunct="1"/>
            <a:r>
              <a:rPr lang="ru-RU" sz="2000" smtClean="0"/>
              <a:t>По нарушениям развития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52400" y="381000"/>
          <a:ext cx="8839200" cy="5765800"/>
        </p:xfrm>
        <a:graphic>
          <a:graphicData uri="http://schemas.openxmlformats.org/presentationml/2006/ole">
            <p:oleObj spid="_x0000_s2050" name="Диаграмма" r:id="rId3" imgW="9105846" imgH="6143621" progId="MSGraph.Chart.8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1066800"/>
            <a:ext cx="8153400" cy="123111"/>
          </a:xfrm>
          <a:prstGeom prst="rect">
            <a:avLst/>
          </a:prstGeom>
          <a:solidFill>
            <a:srgbClr val="0033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ru-RU" sz="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315200" cy="838200"/>
          </a:xfrm>
        </p:spPr>
        <p:txBody>
          <a:bodyPr/>
          <a:lstStyle/>
          <a:p>
            <a:pPr algn="ctr" eaLnBrk="1" hangingPunct="1"/>
            <a:r>
              <a:rPr lang="ru-RU" sz="2800" smtClean="0"/>
              <a:t>Ресурсное обеспечение </a:t>
            </a:r>
            <a:br>
              <a:rPr lang="ru-RU" sz="2800" smtClean="0"/>
            </a:br>
            <a:r>
              <a:rPr lang="ru-RU" sz="2800" smtClean="0"/>
              <a:t>инклюзивного образования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u="sng" smtClean="0">
                <a:solidFill>
                  <a:srgbClr val="003366"/>
                </a:solidFill>
                <a:latin typeface="Calibri" pitchFamily="34" charset="0"/>
              </a:rPr>
              <a:t>Подготовка и реализация комплекса мер по обеспечению внедрения единой системы инклюзивного образования включает: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chemeClr val="tx1"/>
                </a:solidFill>
                <a:latin typeface="Calibri" pitchFamily="34" charset="0"/>
              </a:rPr>
              <a:t>Финансово-экономическое обеспечение.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chemeClr val="tx1"/>
                </a:solidFill>
                <a:latin typeface="Calibri" pitchFamily="34" charset="0"/>
              </a:rPr>
              <a:t>Нормативно-правовое обеспечение.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chemeClr val="tx1"/>
                </a:solidFill>
                <a:latin typeface="Calibri" pitchFamily="34" charset="0"/>
              </a:rPr>
              <a:t>Научно-методическое обеспечение.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chemeClr val="tx1"/>
                </a:solidFill>
                <a:latin typeface="Calibri" pitchFamily="34" charset="0"/>
              </a:rPr>
              <a:t>Систему подготовки и переподготовки кадров.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chemeClr val="tx1"/>
                </a:solidFill>
                <a:latin typeface="Calibri" pitchFamily="34" charset="0"/>
              </a:rPr>
              <a:t>Информационное обеспечение.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chemeClr val="tx1"/>
                </a:solidFill>
                <a:latin typeface="Calibri" pitchFamily="34" charset="0"/>
              </a:rPr>
              <a:t>Организационно-методическое сопровождение.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chemeClr val="tx1"/>
                </a:solidFill>
                <a:latin typeface="Calibri" pitchFamily="34" charset="0"/>
              </a:rPr>
              <a:t>Стратегию формирования адекватного отношения профессиональных сообществ и общественности к проблеме   инклюзивного образования.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143000"/>
            <a:ext cx="8153400" cy="123111"/>
          </a:xfrm>
          <a:prstGeom prst="rect">
            <a:avLst/>
          </a:prstGeom>
          <a:solidFill>
            <a:srgbClr val="0033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ru-RU" sz="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534400" cy="838200"/>
          </a:xfrm>
        </p:spPr>
        <p:txBody>
          <a:bodyPr/>
          <a:lstStyle/>
          <a:p>
            <a:pPr algn="ctr"/>
            <a:r>
              <a:rPr lang="ru-RU" sz="2800" smtClean="0">
                <a:latin typeface="Arial Black" pitchFamily="34" charset="0"/>
              </a:rPr>
              <a:t>Дошкольное образование: </a:t>
            </a:r>
            <a:br>
              <a:rPr lang="ru-RU" sz="2800" smtClean="0">
                <a:latin typeface="Arial Black" pitchFamily="34" charset="0"/>
              </a:rPr>
            </a:br>
            <a:r>
              <a:rPr lang="ru-RU" sz="2800" smtClean="0">
                <a:latin typeface="Arial Black" pitchFamily="34" charset="0"/>
              </a:rPr>
              <a:t>три плоскости рассмотрения</a:t>
            </a:r>
            <a:endParaRPr lang="en-US" sz="2800" smtClean="0">
              <a:latin typeface="Arial Black" pitchFamily="34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305800" cy="1981200"/>
          </a:xfrm>
        </p:spPr>
        <p:txBody>
          <a:bodyPr/>
          <a:lstStyle/>
          <a:p>
            <a:r>
              <a:rPr lang="ru-RU" smtClean="0"/>
              <a:t>Нейрофизиология</a:t>
            </a:r>
          </a:p>
          <a:p>
            <a:r>
              <a:rPr lang="ru-RU" smtClean="0"/>
              <a:t>Педагогика и психология</a:t>
            </a:r>
          </a:p>
          <a:p>
            <a:r>
              <a:rPr lang="ru-RU" smtClean="0"/>
              <a:t>Экономика</a:t>
            </a:r>
            <a:endParaRPr lang="en-US" smtClean="0"/>
          </a:p>
        </p:txBody>
      </p:sp>
      <p:pic>
        <p:nvPicPr>
          <p:cNvPr id="7172" name="Picture 8" descr="C:\Users\Helen\Desktop\fschoolEdu\emotionhea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191000"/>
            <a:ext cx="2366963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 descr="C:\Users\Helen\Desktop\fschoolEdu\wwwdet-sadcom_foto_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191000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1" descr="Картинка 44 из 1896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191000"/>
            <a:ext cx="2514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" y="1295400"/>
            <a:ext cx="8153400" cy="123111"/>
          </a:xfrm>
          <a:prstGeom prst="rect">
            <a:avLst/>
          </a:prstGeom>
          <a:solidFill>
            <a:srgbClr val="0033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ru-RU" sz="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315200" cy="1143000"/>
          </a:xfrm>
        </p:spPr>
        <p:txBody>
          <a:bodyPr/>
          <a:lstStyle/>
          <a:p>
            <a:pPr algn="ctr"/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endParaRPr lang="ru-RU" sz="14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228600"/>
            <a:ext cx="8305800" cy="6248400"/>
          </a:xfrm>
        </p:spPr>
        <p:txBody>
          <a:bodyPr/>
          <a:lstStyle/>
          <a:p>
            <a:pPr algn="ctr">
              <a:buFontTx/>
              <a:buNone/>
              <a:defRPr/>
            </a:pPr>
            <a:endParaRPr lang="ru-RU" dirty="0" smtClean="0"/>
          </a:p>
          <a:p>
            <a:pPr algn="ctr">
              <a:buFontTx/>
              <a:buNone/>
              <a:defRPr/>
            </a:pPr>
            <a:r>
              <a:rPr lang="ru-RU" sz="2800" b="1" dirty="0" smtClean="0">
                <a:solidFill>
                  <a:srgbClr val="003366"/>
                </a:solidFill>
                <a:latin typeface="Arial Black" pitchFamily="34" charset="0"/>
                <a:ea typeface="+mj-ea"/>
                <a:cs typeface="+mj-cs"/>
              </a:rPr>
              <a:t>Шесть стартовых условий</a:t>
            </a:r>
            <a:r>
              <a:rPr lang="ru-RU" sz="2800" b="1" dirty="0" smtClean="0">
                <a:latin typeface="Calibri" pitchFamily="34" charset="0"/>
              </a:rPr>
              <a:t/>
            </a:r>
            <a:br>
              <a:rPr lang="ru-RU" sz="2800" b="1" dirty="0" smtClean="0">
                <a:latin typeface="Calibri" pitchFamily="34" charset="0"/>
              </a:rPr>
            </a:br>
            <a:endParaRPr lang="ru-RU" sz="2800" b="1" dirty="0" smtClean="0">
              <a:latin typeface="Calibri" pitchFamily="34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rgbClr val="003366"/>
                </a:solidFill>
                <a:latin typeface="Calibri" pitchFamily="34" charset="0"/>
                <a:ea typeface="+mj-ea"/>
                <a:cs typeface="+mj-cs"/>
              </a:rPr>
              <a:t>принимающая атмосфера, особая культура школьного сообщества;</a:t>
            </a:r>
          </a:p>
          <a:p>
            <a:pPr>
              <a:defRPr/>
            </a:pPr>
            <a:r>
              <a:rPr lang="ru-RU" sz="2400" dirty="0" err="1" smtClean="0">
                <a:solidFill>
                  <a:srgbClr val="003366"/>
                </a:solidFill>
                <a:latin typeface="Calibri" pitchFamily="34" charset="0"/>
                <a:ea typeface="+mj-ea"/>
                <a:cs typeface="+mj-cs"/>
              </a:rPr>
              <a:t>креативная</a:t>
            </a:r>
            <a:r>
              <a:rPr lang="ru-RU" sz="2400" dirty="0" smtClean="0">
                <a:solidFill>
                  <a:srgbClr val="003366"/>
                </a:solidFill>
                <a:latin typeface="Calibri" pitchFamily="34" charset="0"/>
                <a:ea typeface="+mj-ea"/>
                <a:cs typeface="+mj-cs"/>
              </a:rPr>
              <a:t> позиция лидера;</a:t>
            </a:r>
          </a:p>
          <a:p>
            <a:pPr>
              <a:defRPr/>
            </a:pPr>
            <a:r>
              <a:rPr lang="ru-RU" sz="2400" dirty="0" smtClean="0">
                <a:solidFill>
                  <a:srgbClr val="003366"/>
                </a:solidFill>
                <a:latin typeface="Calibri" pitchFamily="34" charset="0"/>
                <a:ea typeface="+mj-ea"/>
                <a:cs typeface="+mj-cs"/>
              </a:rPr>
              <a:t> доступная развивающая среда;</a:t>
            </a:r>
          </a:p>
          <a:p>
            <a:pPr>
              <a:defRPr/>
            </a:pPr>
            <a:r>
              <a:rPr lang="ru-RU" sz="2400" dirty="0" smtClean="0">
                <a:solidFill>
                  <a:srgbClr val="003366"/>
                </a:solidFill>
                <a:latin typeface="Calibri" pitchFamily="34" charset="0"/>
                <a:ea typeface="+mj-ea"/>
                <a:cs typeface="+mj-cs"/>
              </a:rPr>
              <a:t>подготовленная команда специалистов;</a:t>
            </a:r>
          </a:p>
          <a:p>
            <a:pPr>
              <a:defRPr/>
            </a:pPr>
            <a:r>
              <a:rPr lang="ru-RU" sz="2400" dirty="0" smtClean="0">
                <a:solidFill>
                  <a:srgbClr val="003366"/>
                </a:solidFill>
                <a:latin typeface="Calibri" pitchFamily="34" charset="0"/>
                <a:ea typeface="+mj-ea"/>
                <a:cs typeface="+mj-cs"/>
              </a:rPr>
              <a:t>нормативно-правовое обеспечение;</a:t>
            </a:r>
          </a:p>
          <a:p>
            <a:pPr>
              <a:defRPr/>
            </a:pPr>
            <a:r>
              <a:rPr lang="ru-RU" sz="2400" dirty="0" smtClean="0">
                <a:solidFill>
                  <a:srgbClr val="003366"/>
                </a:solidFill>
                <a:latin typeface="Calibri" pitchFamily="34" charset="0"/>
                <a:ea typeface="+mj-ea"/>
                <a:cs typeface="+mj-cs"/>
              </a:rPr>
              <a:t>открытое взаимодействие с социумом.</a:t>
            </a:r>
            <a:br>
              <a:rPr lang="ru-RU" sz="2400" dirty="0" smtClean="0">
                <a:solidFill>
                  <a:srgbClr val="003366"/>
                </a:solidFill>
                <a:latin typeface="Calibri" pitchFamily="34" charset="0"/>
                <a:ea typeface="+mj-ea"/>
                <a:cs typeface="+mj-cs"/>
              </a:rPr>
            </a:br>
            <a:endParaRPr lang="ru-RU" sz="2400" dirty="0" smtClean="0">
              <a:solidFill>
                <a:srgbClr val="003366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524000"/>
            <a:ext cx="8153400" cy="123111"/>
          </a:xfrm>
          <a:prstGeom prst="rect">
            <a:avLst/>
          </a:prstGeom>
          <a:solidFill>
            <a:srgbClr val="0033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ru-RU" sz="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029200" y="1066800"/>
            <a:ext cx="3657600" cy="2438400"/>
          </a:xfrm>
        </p:spPr>
        <p:txBody>
          <a:bodyPr/>
          <a:lstStyle/>
          <a:p>
            <a:pPr algn="ctr"/>
            <a:r>
              <a:rPr lang="ru-RU" sz="5400" smtClean="0">
                <a:latin typeface="Monotype Corsiva" pitchFamily="66" charset="0"/>
              </a:rPr>
              <a:t>Спасибо </a:t>
            </a:r>
            <a:br>
              <a:rPr lang="ru-RU" sz="5400" smtClean="0">
                <a:latin typeface="Monotype Corsiva" pitchFamily="66" charset="0"/>
              </a:rPr>
            </a:br>
            <a:r>
              <a:rPr lang="ru-RU" sz="5400" smtClean="0">
                <a:latin typeface="Monotype Corsiva" pitchFamily="66" charset="0"/>
              </a:rPr>
              <a:t>за внимание!  </a:t>
            </a:r>
          </a:p>
        </p:txBody>
      </p:sp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5715000" y="5410200"/>
            <a:ext cx="3124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Духанина Л.Н.</a:t>
            </a:r>
          </a:p>
          <a:p>
            <a:r>
              <a:rPr lang="en-US" sz="1600"/>
              <a:t>duhanina@mail.ru</a:t>
            </a:r>
            <a:endParaRPr lang="ru-RU" sz="1600"/>
          </a:p>
        </p:txBody>
      </p:sp>
      <p:sp>
        <p:nvSpPr>
          <p:cNvPr id="8" name="TextBox 7"/>
          <p:cNvSpPr txBox="1"/>
          <p:nvPr/>
        </p:nvSpPr>
        <p:spPr>
          <a:xfrm>
            <a:off x="457200" y="5029201"/>
            <a:ext cx="8305800" cy="123111"/>
          </a:xfrm>
          <a:prstGeom prst="rect">
            <a:avLst/>
          </a:prstGeom>
          <a:solidFill>
            <a:srgbClr val="0033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ru-RU" sz="200" dirty="0"/>
          </a:p>
        </p:txBody>
      </p:sp>
      <p:pic>
        <p:nvPicPr>
          <p:cNvPr id="24584" name="Picture 10" descr="\\Hp-ml150g3\foto\ARHIV-V\1 полугодие\1 сентября\АЭ 25_09_10 2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5" y="1219200"/>
            <a:ext cx="4740275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153400" cy="838200"/>
          </a:xfrm>
        </p:spPr>
        <p:txBody>
          <a:bodyPr/>
          <a:lstStyle/>
          <a:p>
            <a:pPr algn="ctr"/>
            <a:r>
              <a:rPr lang="ru-RU" sz="2800" smtClean="0">
                <a:latin typeface="Arial Black" pitchFamily="34" charset="0"/>
              </a:rPr>
              <a:t>Развитие головного мозга к 3 годам</a:t>
            </a:r>
            <a:endParaRPr lang="en-US" sz="2800" smtClean="0">
              <a:latin typeface="Arial Black" pitchFamily="34" charset="0"/>
            </a:endParaRP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371600"/>
            <a:ext cx="8305800" cy="4724400"/>
          </a:xfrm>
        </p:spPr>
      </p:pic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2133600" y="1219200"/>
            <a:ext cx="49530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tx1"/>
                </a:solidFill>
              </a:rPr>
              <a:t>Мозг трехлетнего ребенка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990600"/>
            <a:ext cx="8153400" cy="123111"/>
          </a:xfrm>
          <a:prstGeom prst="rect">
            <a:avLst/>
          </a:prstGeom>
          <a:solidFill>
            <a:srgbClr val="0033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ru-RU" sz="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315200" cy="685800"/>
          </a:xfrm>
        </p:spPr>
        <p:txBody>
          <a:bodyPr/>
          <a:lstStyle/>
          <a:p>
            <a:pPr algn="ctr"/>
            <a:r>
              <a:rPr lang="ru-RU" sz="2800" smtClean="0">
                <a:latin typeface="Arial Black" pitchFamily="34" charset="0"/>
              </a:rPr>
              <a:t>Экономические эффекты</a:t>
            </a:r>
            <a:endParaRPr lang="en-US" sz="2800" smtClean="0">
              <a:latin typeface="Arial Black" pitchFamily="34" charset="0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85344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228600" y="1066800"/>
            <a:ext cx="8686800" cy="1138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tx1"/>
                </a:solidFill>
              </a:rPr>
              <a:t>Затраты/выгоды </a:t>
            </a:r>
            <a:r>
              <a:rPr lang="en-US" sz="2400" b="1">
                <a:solidFill>
                  <a:schemeClr val="tx1"/>
                </a:solidFill>
              </a:rPr>
              <a:t> </a:t>
            </a:r>
            <a:r>
              <a:rPr lang="ru-RU" sz="2400" b="1">
                <a:solidFill>
                  <a:schemeClr val="tx1"/>
                </a:solidFill>
              </a:rPr>
              <a:t>реализации  программ раннего развития детей </a:t>
            </a:r>
          </a:p>
          <a:p>
            <a:r>
              <a:rPr lang="ru-RU" sz="2000" b="1">
                <a:solidFill>
                  <a:schemeClr val="tx1"/>
                </a:solidFill>
              </a:rPr>
              <a:t>(возврат в </a:t>
            </a:r>
            <a:r>
              <a:rPr lang="en-US" sz="2000" b="1">
                <a:solidFill>
                  <a:schemeClr val="tx1"/>
                </a:solidFill>
              </a:rPr>
              <a:t>USD</a:t>
            </a:r>
            <a:r>
              <a:rPr lang="ru-RU" sz="2000" b="1">
                <a:solidFill>
                  <a:schemeClr val="tx1"/>
                </a:solidFill>
              </a:rPr>
              <a:t> на каждый</a:t>
            </a:r>
            <a:r>
              <a:rPr lang="en-US" sz="2000" b="1">
                <a:solidFill>
                  <a:schemeClr val="tx1"/>
                </a:solidFill>
              </a:rPr>
              <a:t> </a:t>
            </a:r>
            <a:r>
              <a:rPr lang="ru-RU" sz="2000" b="1">
                <a:solidFill>
                  <a:schemeClr val="tx1"/>
                </a:solidFill>
              </a:rPr>
              <a:t> инвестированный </a:t>
            </a:r>
            <a:r>
              <a:rPr lang="en-US" sz="2000" b="1">
                <a:solidFill>
                  <a:schemeClr val="tx1"/>
                </a:solidFill>
              </a:rPr>
              <a:t>USD)</a:t>
            </a:r>
            <a:r>
              <a:rPr lang="ru-RU" sz="20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1828800" y="5410200"/>
            <a:ext cx="1676400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(</a:t>
            </a:r>
            <a:r>
              <a:rPr lang="ru-RU" sz="1000" b="1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через 40 лет)</a:t>
            </a: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4800600" y="2286000"/>
            <a:ext cx="35814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b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Экономия общества: снижение расходов, связанных с преступностью </a:t>
            </a:r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4800600" y="2743200"/>
            <a:ext cx="4191000" cy="769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100" b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Возврат в государство: снижение расходов  на специальное/коррекционное обучение; улучшение благосостояния населения; увеличение поступлений в бюджет в виде подоходного налога</a:t>
            </a:r>
          </a:p>
        </p:txBody>
      </p:sp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4876800" y="3581400"/>
            <a:ext cx="35814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b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Возврат участникам программ: </a:t>
            </a:r>
          </a:p>
          <a:p>
            <a:pPr algn="l"/>
            <a:r>
              <a:rPr lang="ru-RU" b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за счет увеличения доходов</a:t>
            </a:r>
          </a:p>
        </p:txBody>
      </p:sp>
      <p:sp>
        <p:nvSpPr>
          <p:cNvPr id="9225" name="TextBox 8"/>
          <p:cNvSpPr txBox="1">
            <a:spLocks noChangeArrowheads="1"/>
          </p:cNvSpPr>
          <p:nvPr/>
        </p:nvSpPr>
        <p:spPr bwMode="auto">
          <a:xfrm>
            <a:off x="4800600" y="5410200"/>
            <a:ext cx="2057400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(через </a:t>
            </a:r>
            <a:r>
              <a:rPr lang="en-US" sz="100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21</a:t>
            </a:r>
            <a:r>
              <a:rPr lang="ru-RU" sz="100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 год)</a:t>
            </a:r>
          </a:p>
        </p:txBody>
      </p:sp>
      <p:sp>
        <p:nvSpPr>
          <p:cNvPr id="9226" name="TextBox 9"/>
          <p:cNvSpPr txBox="1">
            <a:spLocks noChangeArrowheads="1"/>
          </p:cNvSpPr>
          <p:nvPr/>
        </p:nvSpPr>
        <p:spPr bwMode="auto">
          <a:xfrm>
            <a:off x="533400" y="5562600"/>
            <a:ext cx="1066800" cy="230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b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Источники: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914400"/>
            <a:ext cx="8153400" cy="123111"/>
          </a:xfrm>
          <a:prstGeom prst="rect">
            <a:avLst/>
          </a:prstGeom>
          <a:solidFill>
            <a:srgbClr val="0033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ru-RU" sz="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05800" cy="838200"/>
          </a:xfrm>
        </p:spPr>
        <p:txBody>
          <a:bodyPr/>
          <a:lstStyle/>
          <a:p>
            <a:pPr algn="ctr"/>
            <a:r>
              <a:rPr lang="ru-RU" sz="2800" smtClean="0">
                <a:latin typeface="Arial Black" pitchFamily="34" charset="0"/>
              </a:rPr>
              <a:t>Охват дошкольными учреждениями </a:t>
            </a:r>
            <a:br>
              <a:rPr lang="ru-RU" sz="2800" smtClean="0">
                <a:latin typeface="Arial Black" pitchFamily="34" charset="0"/>
              </a:rPr>
            </a:br>
            <a:r>
              <a:rPr lang="ru-RU" sz="2800" smtClean="0">
                <a:latin typeface="Arial Black" pitchFamily="34" charset="0"/>
              </a:rPr>
              <a:t>в России</a:t>
            </a:r>
          </a:p>
        </p:txBody>
      </p:sp>
      <p:graphicFrame>
        <p:nvGraphicFramePr>
          <p:cNvPr id="1026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5800" y="1371600"/>
          <a:ext cx="8128000" cy="4927600"/>
        </p:xfrm>
        <a:graphic>
          <a:graphicData uri="http://schemas.openxmlformats.org/presentationml/2006/ole">
            <p:oleObj spid="_x0000_s1026" r:id="rId3" imgW="8126672" imgH="5084505" progId="Excel.Chart.8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219200"/>
            <a:ext cx="8153400" cy="123111"/>
          </a:xfrm>
          <a:prstGeom prst="rect">
            <a:avLst/>
          </a:prstGeom>
          <a:solidFill>
            <a:srgbClr val="0033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ru-RU" sz="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315200" cy="838200"/>
          </a:xfrm>
        </p:spPr>
        <p:txBody>
          <a:bodyPr/>
          <a:lstStyle/>
          <a:p>
            <a:pPr algn="ctr"/>
            <a:r>
              <a:rPr lang="ru-RU" sz="2800" smtClean="0">
                <a:latin typeface="Arial Black" pitchFamily="34" charset="0"/>
              </a:rPr>
              <a:t>Бюджетное финансирование </a:t>
            </a:r>
            <a:br>
              <a:rPr lang="ru-RU" sz="2800" smtClean="0">
                <a:latin typeface="Arial Black" pitchFamily="34" charset="0"/>
              </a:rPr>
            </a:br>
            <a:r>
              <a:rPr lang="ru-RU" sz="2800" smtClean="0">
                <a:latin typeface="Arial Black" pitchFamily="34" charset="0"/>
              </a:rPr>
              <a:t>дошкольного образования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62000" y="1295400"/>
          <a:ext cx="8001000" cy="4878388"/>
        </p:xfrm>
        <a:graphic>
          <a:graphicData uri="http://schemas.openxmlformats.org/drawingml/2006/table">
            <a:tbl>
              <a:tblPr/>
              <a:tblGrid>
                <a:gridCol w="1693863"/>
                <a:gridCol w="566737"/>
                <a:gridCol w="566738"/>
                <a:gridCol w="628650"/>
                <a:gridCol w="568325"/>
                <a:gridCol w="568325"/>
                <a:gridCol w="566737"/>
                <a:gridCol w="568325"/>
                <a:gridCol w="568325"/>
                <a:gridCol w="568325"/>
                <a:gridCol w="568325"/>
                <a:gridCol w="568325"/>
              </a:tblGrid>
              <a:tr h="263525"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Консолидированный бюджет РФ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2006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2007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2009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Прирост бюджетного финансирования дошкольного образования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к предыдущему году 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33,37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42,12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18,82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27,22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23,23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28,83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21,49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12,39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7,27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8,40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Доля бюджетных расходов на дошкольное образование, 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1,44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1,48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1,51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1,82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1,96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1,66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1,74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1,75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1,70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1,61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1,59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Доля расходов на дошкольное образование в ВВП, 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0,44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0,48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0,56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0,54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0,54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0,52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0,54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0,62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0,57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0,54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0,52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5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Бюджетные расходы  расчете на одного воспитанника ДОУ  (тыс.руб.)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7,51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10,05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14,22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16,68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20,73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24,94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30,89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37,12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41,88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45,07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49,00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>
                <a:cs typeface="Times New Roman" pitchFamily="18" charset="0"/>
              </a:rPr>
              <a:t/>
            </a:r>
            <a:br>
              <a:rPr lang="ru-RU">
                <a:cs typeface="Times New Roman" pitchFamily="18" charset="0"/>
              </a:rPr>
            </a:b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3400" y="1066800"/>
            <a:ext cx="8153400" cy="123111"/>
          </a:xfrm>
          <a:prstGeom prst="rect">
            <a:avLst/>
          </a:prstGeom>
          <a:solidFill>
            <a:srgbClr val="0033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ru-RU" sz="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838200"/>
          </a:xfrm>
        </p:spPr>
        <p:txBody>
          <a:bodyPr/>
          <a:lstStyle/>
          <a:p>
            <a:pPr algn="ctr"/>
            <a:r>
              <a:rPr lang="ru-RU" sz="2200" smtClean="0"/>
              <a:t>Средний норматив финансирования дошкольных образовательных учреждений различного вида, участвовавших в апробации (тыс. рублей).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3400" y="1371600"/>
          <a:ext cx="8382000" cy="4907726"/>
        </p:xfrm>
        <a:graphic>
          <a:graphicData uri="http://schemas.openxmlformats.org/drawingml/2006/table">
            <a:tbl>
              <a:tblPr/>
              <a:tblGrid>
                <a:gridCol w="2901950"/>
                <a:gridCol w="644525"/>
                <a:gridCol w="806450"/>
                <a:gridCol w="804863"/>
                <a:gridCol w="644525"/>
                <a:gridCol w="646112"/>
                <a:gridCol w="660400"/>
                <a:gridCol w="628650"/>
                <a:gridCol w="644525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Вид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образовательного учреждения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ЦФО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С-ЗФО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С-КФО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ПФО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УФО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СФО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ДФО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Детский сад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42,16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75,47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32,83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35,14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62,41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45,89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54,44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43,96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Детский сад для детей раннего возраста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39,75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39,75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Детский сад для детей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предшкольного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(старшего дошкольного) возраста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39,69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39,69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Детский сад присмотра и оздоровления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39,32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76,25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40,45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36,98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42,75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Детский сад компенсирующего вида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138,48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126,34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71,96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85,46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210,56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102,91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151,19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120,95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Детский сад комбинированного вида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49,66 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63,53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33,97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44,37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113,62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57,43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75,76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58,75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Детский сад общеразвивающего вида с приоритетным осуществлением деятельности по одному из направлений развития детей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48,86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44,15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36,44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36,24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60,61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47,79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98,08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49,99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Центр развития ребенка – детский сад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52,74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80,84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35,52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46,88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71,57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52,85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67,14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55,75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Начальная  школа - детский сад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38,62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32,03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38,15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40,33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80,24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42,07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Начальная школа – детский сад компенсирующего вида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58,75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84,87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84,13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Прогимназия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30,99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27,48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33,80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29,57 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143000"/>
            <a:ext cx="8153400" cy="123111"/>
          </a:xfrm>
          <a:prstGeom prst="rect">
            <a:avLst/>
          </a:prstGeom>
          <a:solidFill>
            <a:srgbClr val="0033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ru-RU" sz="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838200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>
                <a:latin typeface="Arial Black" pitchFamily="34" charset="0"/>
              </a:rPr>
              <a:t>Тенденции развития российской системы дошкольного образования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1200" dirty="0" smtClean="0">
                <a:latin typeface="+mn-lt"/>
              </a:rPr>
              <a:t>(на примере Красноярского края, г.Москвы, Самарской области, Республики Саха (Якутия), Республики Чувашия, Ханты-Мансийского автономного округа – </a:t>
            </a:r>
            <a:r>
              <a:rPr lang="ru-RU" sz="1200" dirty="0" err="1" smtClean="0">
                <a:latin typeface="+mn-lt"/>
              </a:rPr>
              <a:t>Югра</a:t>
            </a:r>
            <a:r>
              <a:rPr lang="ru-RU" sz="1200" dirty="0" smtClean="0">
                <a:latin typeface="+mn-lt"/>
              </a:rPr>
              <a:t>)</a:t>
            </a:r>
            <a:endParaRPr lang="ru-RU" sz="1200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3400" y="160020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447800"/>
            <a:ext cx="8153400" cy="123111"/>
          </a:xfrm>
          <a:prstGeom prst="rect">
            <a:avLst/>
          </a:prstGeom>
          <a:solidFill>
            <a:srgbClr val="0033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ru-RU" sz="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838200"/>
          </a:xfrm>
        </p:spPr>
        <p:txBody>
          <a:bodyPr/>
          <a:lstStyle/>
          <a:p>
            <a:r>
              <a:rPr lang="ru-RU" sz="2800" smtClean="0">
                <a:latin typeface="Arial Black" pitchFamily="34" charset="0"/>
              </a:rPr>
              <a:t>Новые федеральные требования</a:t>
            </a:r>
            <a:r>
              <a:rPr lang="en-US" sz="2800" smtClean="0">
                <a:latin typeface="Arial Black" pitchFamily="34" charset="0"/>
              </a:rPr>
              <a:t> </a:t>
            </a:r>
            <a:r>
              <a:rPr lang="ru-RU" sz="2800" smtClean="0">
                <a:latin typeface="Arial Black" pitchFamily="34" charset="0"/>
              </a:rPr>
              <a:t>к ДОУ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685800" y="1905000"/>
          <a:ext cx="7924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1752600" y="1371600"/>
            <a:ext cx="609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B050"/>
                </a:solidFill>
              </a:rPr>
              <a:t>Последовательность действий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143000"/>
            <a:ext cx="8153400" cy="123111"/>
          </a:xfrm>
          <a:prstGeom prst="rect">
            <a:avLst/>
          </a:prstGeom>
          <a:solidFill>
            <a:srgbClr val="0033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ru-RU" sz="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py of WB Russia Corporate">
  <a:themeElements>
    <a:clrScheme name="World Bank Ma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orld Bank Ma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orld Bank Ma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 Bank Ma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 Bank Ma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 Bank Ma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 Bank Ma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 Bank Ma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 Bank Ma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 Bank Ma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 Bank Ma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 Bank Ma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 Bank Ma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 Bank Ma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Copy of WB Russia Corporate</Template>
  <TotalTime>1859</TotalTime>
  <Words>1001</Words>
  <Application>Microsoft Office PowerPoint</Application>
  <PresentationFormat>Экран (4:3)</PresentationFormat>
  <Paragraphs>494</Paragraphs>
  <Slides>21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3" baseType="lpstr">
      <vt:lpstr>Arial</vt:lpstr>
      <vt:lpstr>Calibri</vt:lpstr>
      <vt:lpstr>Arial Black</vt:lpstr>
      <vt:lpstr>Times New Roman</vt:lpstr>
      <vt:lpstr>Tahoma</vt:lpstr>
      <vt:lpstr>Arial CYR</vt:lpstr>
      <vt:lpstr>Verdana</vt:lpstr>
      <vt:lpstr>Wingdings</vt:lpstr>
      <vt:lpstr>Monotype Corsiva</vt:lpstr>
      <vt:lpstr>Copy of WB Russia Corporate</vt:lpstr>
      <vt:lpstr>Диаграмма Microsoft Office Excel</vt:lpstr>
      <vt:lpstr>Диаграмма Microsoft Graph</vt:lpstr>
      <vt:lpstr>Дошкольное образование</vt:lpstr>
      <vt:lpstr>Дошкольное образование:  три плоскости рассмотрения</vt:lpstr>
      <vt:lpstr>Развитие головного мозга к 3 годам</vt:lpstr>
      <vt:lpstr>Экономические эффекты</vt:lpstr>
      <vt:lpstr>Охват дошкольными учреждениями  в России</vt:lpstr>
      <vt:lpstr>Бюджетное финансирование  дошкольного образования</vt:lpstr>
      <vt:lpstr>Средний норматив финансирования дошкольных образовательных учреждений различного вида, участвовавших в апробации (тыс. рублей).</vt:lpstr>
      <vt:lpstr>Тенденции развития российской системы дошкольного образования (на примере Красноярского края, г.Москвы, Самарской области, Республики Саха (Якутия), Республики Чувашия, Ханты-Мансийского автономного округа – Югра)</vt:lpstr>
      <vt:lpstr>Новые федеральные требования к ДОУ</vt:lpstr>
      <vt:lpstr>Направления  развития дошкольного образования</vt:lpstr>
      <vt:lpstr>Развитие системы  дошкольного образования</vt:lpstr>
      <vt:lpstr>РАЗВИТИЕ ИНКЛЮЗИВНОГО ОБРАЗОВАНИЯ В МОСКВЕ</vt:lpstr>
      <vt:lpstr>Современные подходы в  мировой образовательной политике </vt:lpstr>
      <vt:lpstr>   Первые инклюзивные образовательные учреждения появились в нашей стране на рубеже  1990 г.г.    В Москве в 1991 году по инициативе РБОО «Центра лечебной педагогики»  и родительской общественной организации появилась школа инклюзивного образования "Ковчег" (№1321).   С осени 1992 года в России началась реализация проекта «Интеграция лиц с ограниченными возможностями здоровья». В результате в 11-ти регионах были созданы экспериментальные площадки по интегрированному обучению детей-инвалидов. </vt:lpstr>
      <vt:lpstr>Цель политики в отношении детей-инвалидов:  недопущение дискриминации таких детей и их семей во всех социальных сферах (здравоохранение, образование, культура, трудовая деятельность и т.д.)   Основными задачами политики являются:  - интеграция детей с особыми потребностями в систему общего образования;   - минимизация изолирующих форм получения образования.  Индикатором эффективной реализации указанных задач является: - рост доли детей-инвалидов, включенных в систему инклюзивного образования.</vt:lpstr>
      <vt:lpstr>  По данным Департамента социальной защиты населения  в Москве всего проживает около 27 тыс. детей-инвалидов (от 0 до 18 лет).  По данным Департамента образования города Москвы   всех типах образовательных учреждений воспитывается и обучается свыше   50 тыс. детей с ограниченными  возможностями в развитии,  из них  более 19 тысяч  - это  дети-инвалиды.    </vt:lpstr>
      <vt:lpstr>         Информация окружных ресурсных центров  на апрель 2011 года  об инклюзивных учреждения и  детях с ограниченными возможностями здоровья,   включенных в инклюзивную практику в  2010-2011 учебном году </vt:lpstr>
      <vt:lpstr>По нарушениям развития</vt:lpstr>
      <vt:lpstr>Ресурсное обеспечение  инклюзивного образования</vt:lpstr>
      <vt:lpstr>     </vt:lpstr>
      <vt:lpstr>Спасибо  за внимание!  </vt:lpstr>
    </vt:vector>
  </TitlesOfParts>
  <Company>The World Bank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wb318747</dc:creator>
  <cp:lastModifiedBy>USER</cp:lastModifiedBy>
  <cp:revision>132</cp:revision>
  <dcterms:created xsi:type="dcterms:W3CDTF">2010-05-26T11:21:33Z</dcterms:created>
  <dcterms:modified xsi:type="dcterms:W3CDTF">2011-10-18T14:07:59Z</dcterms:modified>
</cp:coreProperties>
</file>